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570" r:id="rId2"/>
    <p:sldId id="257" r:id="rId3"/>
    <p:sldId id="568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569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571" r:id="rId51"/>
    <p:sldId id="440" r:id="rId52"/>
    <p:sldId id="572" r:id="rId53"/>
    <p:sldId id="441" r:id="rId54"/>
    <p:sldId id="573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567" r:id="rId65"/>
    <p:sldId id="260" r:id="rId66"/>
    <p:sldId id="562" r:id="rId67"/>
    <p:sldId id="563" r:id="rId68"/>
    <p:sldId id="564" r:id="rId69"/>
    <p:sldId id="565" r:id="rId70"/>
    <p:sldId id="566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B" initials="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00A68B"/>
    <a:srgbClr val="047C7C"/>
    <a:srgbClr val="2E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4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9519E-4C01-43DA-AF72-39D88A32BF26}" type="datetimeFigureOut">
              <a:rPr lang="pt-BR" smtClean="0"/>
              <a:t>16/06/2022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41B02-E317-4C8B-A130-327D949C1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797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DDEB0-F526-4A16-B134-871C9B4CBC6D}" type="datetimeFigureOut">
              <a:rPr lang="pt-BR" smtClean="0"/>
              <a:t>16/06/2022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0C10-D299-4FB1-BE7E-E11BADE5B5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83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8F9738-F003-4846-B6CA-B91A94FFA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06FCBE97-C901-42E3-8ED6-4E4E0AABC58D}" type="slidenum">
              <a:rPr lang="en-US" altLang="pt-BR" sz="1200"/>
              <a:pPr/>
              <a:t>42</a:t>
            </a:fld>
            <a:endParaRPr lang="en-US" altLang="pt-BR" sz="1200"/>
          </a:p>
        </p:txBody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D8DE2ECA-04C3-4A4B-A6A3-01DDEE524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40A90907-6C3B-4551-A0CD-E7228C21A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t-BR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4268039"/>
            <a:ext cx="9144000" cy="102973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Insira o nome do curso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99" y="1726837"/>
            <a:ext cx="5666801" cy="19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1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258006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3758378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r="-1"/>
          <a:stretch/>
        </p:blipFill>
        <p:spPr>
          <a:xfrm>
            <a:off x="1" y="-2568"/>
            <a:ext cx="12192000" cy="6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56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71CACA-6900-45AA-9C93-45FAE005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43967-695E-4BC5-9015-DF314ECB1126}" type="datetime1">
              <a:rPr lang="pt-BR"/>
              <a:pPr>
                <a:defRPr/>
              </a:pPr>
              <a:t>16/06/2022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95019-72E3-42B6-896C-5D35BB04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Aula 1 - 11/08/10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4E9A15-8561-42BA-9F3E-76DF7EDA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06C9D-1A99-498A-80EE-747D00DB23D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87476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52F28-4622-2443-AE91-45D1FD4F635C}" type="datetime1">
              <a:rPr lang="pt-BR"/>
              <a:pPr>
                <a:defRPr/>
              </a:pPr>
              <a:t>16/06/2022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83567" y="630872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Aula 1 - 11/08/10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636F9-6766-8B4B-962A-5C8EF8E6850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04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214" y="6533164"/>
            <a:ext cx="10306050" cy="255587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Titulo do Curso Ofertado</a:t>
            </a:r>
          </a:p>
        </p:txBody>
      </p:sp>
    </p:spTree>
    <p:extLst>
      <p:ext uri="{BB962C8B-B14F-4D97-AF65-F5344CB8AC3E}">
        <p14:creationId xmlns:p14="http://schemas.microsoft.com/office/powerpoint/2010/main" val="199457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219945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AB0619-28F1-4F11-A0E2-8032678AFA3A}" type="datetimeFigureOut">
              <a:rPr lang="pt-BR" smtClean="0"/>
              <a:t>16/06/2022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B0BCE0-F60B-430A-B143-EE92939C1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4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352931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6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135460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16745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321085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Subtítulo 2"/>
          <p:cNvSpPr txBox="1">
            <a:spLocks/>
          </p:cNvSpPr>
          <p:nvPr userDrawn="1"/>
        </p:nvSpPr>
        <p:spPr>
          <a:xfrm>
            <a:off x="17686" y="6519147"/>
            <a:ext cx="9144000" cy="4304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</a:rPr>
              <a:t>Nome do Curso Apresentado</a:t>
            </a:r>
          </a:p>
        </p:txBody>
      </p:sp>
    </p:spTree>
    <p:extLst>
      <p:ext uri="{BB962C8B-B14F-4D97-AF65-F5344CB8AC3E}">
        <p14:creationId xmlns:p14="http://schemas.microsoft.com/office/powerpoint/2010/main" val="5057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tângulo 6"/>
          <p:cNvSpPr/>
          <p:nvPr userDrawn="1"/>
        </p:nvSpPr>
        <p:spPr>
          <a:xfrm>
            <a:off x="0" y="6458465"/>
            <a:ext cx="12192000" cy="399536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24" y="6474941"/>
            <a:ext cx="1048447" cy="3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ic.unb.br/~weigang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2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ítulo 1"/>
          <p:cNvSpPr>
            <a:spLocks noGrp="1"/>
          </p:cNvSpPr>
          <p:nvPr>
            <p:ph type="ctrTitle"/>
          </p:nvPr>
        </p:nvSpPr>
        <p:spPr>
          <a:xfrm>
            <a:off x="313570" y="1052514"/>
            <a:ext cx="11476668" cy="2833687"/>
          </a:xfrm>
        </p:spPr>
        <p:txBody>
          <a:bodyPr/>
          <a:lstStyle/>
          <a:p>
            <a:pPr algn="ctr"/>
            <a:br>
              <a:rPr lang="pt-BR" b="1">
                <a:latin typeface="Calibri" charset="0"/>
              </a:rPr>
            </a:br>
            <a:r>
              <a:rPr lang="pt-BR" b="1"/>
              <a:t>316024</a:t>
            </a:r>
            <a:r>
              <a:rPr lang="pt-BR"/>
              <a:t> </a:t>
            </a:r>
            <a:r>
              <a:rPr lang="pt-BR" b="1"/>
              <a:t> Inteligência </a:t>
            </a:r>
            <a:r>
              <a:rPr lang="pt-BR" b="1" dirty="0"/>
              <a:t>Artificial</a:t>
            </a:r>
            <a:br>
              <a:rPr lang="pt-BR" b="1">
                <a:latin typeface="Calibri" charset="0"/>
              </a:rPr>
            </a:br>
            <a:r>
              <a:rPr lang="pt-BR" b="1">
                <a:latin typeface="Calibri" charset="0"/>
              </a:rPr>
              <a:t>  </a:t>
            </a:r>
            <a:r>
              <a:rPr lang="pt-BR" sz="3600" b="1">
                <a:latin typeface="Calibri" charset="0"/>
              </a:rPr>
              <a:t> </a:t>
            </a:r>
            <a:r>
              <a:rPr lang="pt-BR" sz="3600" b="1" dirty="0">
                <a:latin typeface="Calibri" charset="0"/>
              </a:rPr>
              <a:t>Turma A, 01</a:t>
            </a:r>
            <a:r>
              <a:rPr lang="pt-BR" sz="3600" b="1">
                <a:latin typeface="Calibri" charset="0"/>
              </a:rPr>
              <a:t>/2022</a:t>
            </a:r>
            <a:endParaRPr lang="pt-BR" b="1" dirty="0">
              <a:latin typeface="Calibri" charset="0"/>
            </a:endParaRPr>
          </a:p>
        </p:txBody>
      </p:sp>
      <p:sp>
        <p:nvSpPr>
          <p:cNvPr id="15362" name="Subtítulo 2"/>
          <p:cNvSpPr>
            <a:spLocks noGrp="1"/>
          </p:cNvSpPr>
          <p:nvPr>
            <p:ph type="subTitle" idx="1"/>
          </p:nvPr>
        </p:nvSpPr>
        <p:spPr>
          <a:xfrm>
            <a:off x="1828800" y="4581525"/>
            <a:ext cx="8534400" cy="1752600"/>
          </a:xfrm>
        </p:spPr>
        <p:txBody>
          <a:bodyPr/>
          <a:lstStyle/>
          <a:p>
            <a:pPr eaLnBrk="1" hangingPunct="1"/>
            <a:r>
              <a:rPr lang="pt-BR" dirty="0" err="1">
                <a:solidFill>
                  <a:schemeClr val="tx1"/>
                </a:solidFill>
                <a:latin typeface="Calibri" charset="0"/>
              </a:rPr>
              <a:t>PPGInf</a:t>
            </a:r>
            <a:r>
              <a:rPr lang="pt-BR" dirty="0">
                <a:solidFill>
                  <a:schemeClr val="tx1"/>
                </a:solidFill>
                <a:latin typeface="Calibri" charset="0"/>
              </a:rPr>
              <a:t> - CIC/UnB</a:t>
            </a:r>
          </a:p>
          <a:p>
            <a:pPr eaLnBrk="1" hangingPunct="1"/>
            <a:r>
              <a:rPr lang="pt-BR" dirty="0">
                <a:solidFill>
                  <a:schemeClr val="tx1"/>
                </a:solidFill>
                <a:latin typeface="Calibri" charset="0"/>
              </a:rPr>
              <a:t>Prof. Li </a:t>
            </a:r>
            <a:r>
              <a:rPr lang="pt-BR" dirty="0" err="1">
                <a:solidFill>
                  <a:schemeClr val="tx1"/>
                </a:solidFill>
                <a:latin typeface="Calibri" charset="0"/>
              </a:rPr>
              <a:t>Weigang</a:t>
            </a:r>
            <a:endParaRPr lang="pt-BR" dirty="0">
              <a:solidFill>
                <a:schemeClr val="tx1"/>
              </a:solidFill>
              <a:latin typeface="Calibri" charset="0"/>
            </a:endParaRPr>
          </a:p>
          <a:p>
            <a:pPr eaLnBrk="1" hangingPunct="1"/>
            <a:r>
              <a:rPr lang="pt-BR" dirty="0" err="1">
                <a:solidFill>
                  <a:schemeClr val="tx1"/>
                </a:solidFill>
                <a:latin typeface="Calibri" charset="0"/>
              </a:rPr>
              <a:t>weigang@unb.br</a:t>
            </a:r>
            <a:r>
              <a:rPr lang="pt-BR" dirty="0">
                <a:solidFill>
                  <a:schemeClr val="tx1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790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85F244D1-BFD1-476A-A425-7F5ABBBDA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que é um problema em IA?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8834EA6E-881E-4D91-BEDD-6958CBDFC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pt-BR" altLang="pt-BR" b="1"/>
              <a:t>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problema </a:t>
            </a:r>
            <a:r>
              <a:rPr lang="pt-BR" altLang="pt-BR" b="1"/>
              <a:t>em IA é definido em termos de...</a:t>
            </a:r>
          </a:p>
          <a:p>
            <a:pPr lvl="1">
              <a:lnSpc>
                <a:spcPct val="90000"/>
              </a:lnSpc>
              <a:spcAft>
                <a:spcPct val="10000"/>
              </a:spcAft>
            </a:pPr>
            <a:r>
              <a:rPr lang="pt-BR" altLang="pt-BR"/>
              <a:t>(2) Um conjunto de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ações</a:t>
            </a:r>
            <a:r>
              <a:rPr lang="pt-BR" altLang="pt-BR"/>
              <a:t> (ou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operadores</a:t>
            </a:r>
            <a:r>
              <a:rPr lang="pt-BR" altLang="pt-BR"/>
              <a:t>) que permitem passar de um estado a outro</a:t>
            </a:r>
          </a:p>
          <a:p>
            <a:pPr lvl="1">
              <a:lnSpc>
                <a:spcPct val="90000"/>
              </a:lnSpc>
              <a:spcAft>
                <a:spcPct val="10000"/>
              </a:spcAft>
              <a:buFont typeface="Symbol" panose="05050102010706020507" pitchFamily="18" charset="2"/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1</a:t>
            </a:r>
            <a:r>
              <a:rPr lang="pt-BR" altLang="pt-BR"/>
              <a:t>: dirigir de uma cidade a outra</a:t>
            </a:r>
          </a:p>
          <a:p>
            <a:pPr lvl="1">
              <a:lnSpc>
                <a:spcPct val="90000"/>
              </a:lnSpc>
              <a:spcAft>
                <a:spcPct val="10000"/>
              </a:spcAft>
              <a:buFont typeface="Symbol" panose="05050102010706020507" pitchFamily="18" charset="2"/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2</a:t>
            </a:r>
            <a:r>
              <a:rPr lang="pt-BR" altLang="pt-BR"/>
              <a:t>: regras de movimentação de peças no jogo de 8 números</a:t>
            </a:r>
          </a:p>
          <a:p>
            <a:pPr lvl="1">
              <a:lnSpc>
                <a:spcPct val="90000"/>
              </a:lnSpc>
              <a:spcAft>
                <a:spcPct val="10000"/>
              </a:spcAft>
            </a:pPr>
            <a:r>
              <a:rPr lang="pt-BR" altLang="pt-BR"/>
              <a:t>(3) 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objetivo</a:t>
            </a:r>
            <a:endParaRPr lang="pt-BR" altLang="pt-BR"/>
          </a:p>
          <a:p>
            <a:pPr marL="1085850" lvl="2">
              <a:spcAft>
                <a:spcPct val="10000"/>
              </a:spcAft>
            </a:pPr>
            <a:r>
              <a:rPr lang="pt-BR" altLang="pt-BR"/>
              <a:t>Pode ser uma propriedade abstrata </a:t>
            </a:r>
          </a:p>
          <a:p>
            <a:pPr marL="1085850" lvl="2">
              <a:spcAft>
                <a:spcPct val="10000"/>
              </a:spcAft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1</a:t>
            </a:r>
            <a:r>
              <a:rPr lang="pt-BR" altLang="pt-BR"/>
              <a:t>: condição de xeque-mate no Xadrez</a:t>
            </a:r>
          </a:p>
          <a:p>
            <a:pPr marL="1085850" lvl="2">
              <a:spcAft>
                <a:spcPct val="10000"/>
              </a:spcAft>
            </a:pPr>
            <a:r>
              <a:rPr lang="pt-BR" altLang="pt-BR"/>
              <a:t>Ou um conjunto de estados finais do mundo</a:t>
            </a:r>
          </a:p>
          <a:p>
            <a:pPr marL="1085850" lvl="2">
              <a:spcAft>
                <a:spcPct val="10000"/>
              </a:spcAft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2</a:t>
            </a:r>
            <a:r>
              <a:rPr lang="pt-BR" altLang="pt-BR"/>
              <a:t>: estar em Goiânia</a:t>
            </a:r>
          </a:p>
          <a:p>
            <a:pPr lvl="1">
              <a:lnSpc>
                <a:spcPct val="90000"/>
              </a:lnSpc>
              <a:spcAft>
                <a:spcPct val="10000"/>
              </a:spcAft>
              <a:buFont typeface="Symbol" panose="05050102010706020507" pitchFamily="18" charset="2"/>
              <a:buNone/>
            </a:pPr>
            <a:endParaRPr lang="pt-BR" alt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20748308-118E-4C09-986B-B1449B9F6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que é um problema em IA?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529847A4-A636-474C-AC96-50F9DE0F6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pt-BR" altLang="pt-BR" b="1"/>
              <a:t>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problema </a:t>
            </a:r>
            <a:r>
              <a:rPr lang="pt-BR" altLang="pt-BR" b="1"/>
              <a:t>em IA é definido em termos de...</a:t>
            </a:r>
          </a:p>
          <a:p>
            <a:pPr lvl="1">
              <a:lnSpc>
                <a:spcPct val="90000"/>
              </a:lnSpc>
              <a:spcAft>
                <a:spcPct val="10000"/>
              </a:spcAft>
            </a:pPr>
            <a:r>
              <a:rPr lang="pt-BR" altLang="pt-BR"/>
              <a:t>(4) Uma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solução</a:t>
            </a:r>
            <a:endParaRPr lang="pt-BR" altLang="pt-BR"/>
          </a:p>
          <a:p>
            <a:pPr marL="1085850" lvl="2">
              <a:spcAft>
                <a:spcPct val="10000"/>
              </a:spcAft>
            </a:pPr>
            <a:r>
              <a:rPr lang="pt-BR" altLang="pt-BR"/>
              <a:t>caminho (seqüência de</a:t>
            </a:r>
            <a:r>
              <a:rPr lang="pt-BR" altLang="pt-BR" i="1"/>
              <a:t> ações </a:t>
            </a:r>
            <a:r>
              <a:rPr lang="pt-BR" altLang="pt-BR"/>
              <a:t>ou</a:t>
            </a:r>
            <a:r>
              <a:rPr lang="pt-BR" altLang="pt-BR" i="1"/>
              <a:t> operadores</a:t>
            </a:r>
            <a:r>
              <a:rPr lang="pt-BR" altLang="pt-BR"/>
              <a:t>) que leva do estado inicial a um estado final (objetivo). </a:t>
            </a:r>
          </a:p>
          <a:p>
            <a:pPr lvl="1">
              <a:lnSpc>
                <a:spcPct val="90000"/>
              </a:lnSpc>
              <a:spcAft>
                <a:spcPct val="10000"/>
              </a:spcAft>
            </a:pPr>
            <a:r>
              <a:rPr lang="pt-BR" altLang="pt-BR"/>
              <a:t>(5) 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espaço de estados</a:t>
            </a:r>
            <a:endParaRPr lang="pt-BR" altLang="pt-BR"/>
          </a:p>
          <a:p>
            <a:pPr marL="1085850" lvl="2">
              <a:spcAft>
                <a:spcPct val="10000"/>
              </a:spcAft>
            </a:pPr>
            <a:r>
              <a:rPr lang="pt-BR" altLang="pt-BR"/>
              <a:t>conjunto de todos os estados alcançáveis a partir do estado inicial por qualquer seqüência de ações.</a:t>
            </a:r>
          </a:p>
          <a:p>
            <a:pPr marL="1085850" lvl="2">
              <a:spcAft>
                <a:spcPct val="10000"/>
              </a:spcAft>
              <a:buNone/>
            </a:pPr>
            <a:endParaRPr lang="pt-BR" alt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C0674366-DD39-48E2-A656-83B6B55BF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CE876992-183B-4E2A-9A98-572D135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Formulação do problema e do objetivo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Quais são os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estados</a:t>
            </a:r>
            <a:r>
              <a:rPr lang="pt-BR" altLang="pt-BR"/>
              <a:t> e as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ações</a:t>
            </a:r>
            <a:r>
              <a:rPr lang="pt-BR" altLang="pt-BR"/>
              <a:t> a serem consideradas?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Qual é (e como representar) o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objetivo</a:t>
            </a:r>
            <a:r>
              <a:rPr lang="pt-BR" altLang="pt-BR"/>
              <a:t>?</a:t>
            </a:r>
          </a:p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Busca</a:t>
            </a: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b="1"/>
              <a:t>(solução do problema)</a:t>
            </a:r>
            <a:endParaRPr lang="pt-BR" altLang="pt-BR"/>
          </a:p>
          <a:p>
            <a:pPr lvl="1">
              <a:lnSpc>
                <a:spcPct val="90000"/>
              </a:lnSpc>
            </a:pPr>
            <a:r>
              <a:rPr lang="pt-BR" altLang="pt-BR"/>
              <a:t>Processo que gera/analisa seqüências de ações para alcançar um objetivo</a:t>
            </a:r>
          </a:p>
          <a:p>
            <a:pPr lvl="1">
              <a:lnSpc>
                <a:spcPct val="90000"/>
              </a:lnSpc>
            </a:pP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Solução</a:t>
            </a:r>
            <a:r>
              <a:rPr lang="pt-BR" altLang="pt-BR"/>
              <a:t> = caminho entre estado inicial e estado final.</a:t>
            </a:r>
          </a:p>
          <a:p>
            <a:pPr lvl="1">
              <a:lnSpc>
                <a:spcPct val="90000"/>
              </a:lnSpc>
            </a:pP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Custo do caminho</a:t>
            </a:r>
            <a:r>
              <a:rPr lang="pt-BR" altLang="pt-BR"/>
              <a:t> = qualidade da solução</a:t>
            </a:r>
          </a:p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Execução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Executar a solução completa encontrada ou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Intercalar execução com busca: exige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planejamento</a:t>
            </a:r>
            <a:endParaRPr lang="pt-BR" alt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 animBg="1" autoUpdateAnimBg="0"/>
      <p:bldP spid="151555" grpId="0" build="p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C7C77147-F846-4318-A779-68928729E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Exemplos de formulação de problemas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2D018EC4-5B46-4317-B1EE-BFBE805766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5540" y="1390619"/>
            <a:ext cx="10515600" cy="4351338"/>
          </a:xfrm>
        </p:spPr>
        <p:txBody>
          <a:bodyPr/>
          <a:lstStyle/>
          <a:p>
            <a:r>
              <a:rPr lang="pt-BR" altLang="pt-BR" dirty="0"/>
              <a:t>Jogo dos 8 números</a:t>
            </a:r>
          </a:p>
          <a:p>
            <a:pPr marL="1085850" lvl="2"/>
            <a:r>
              <a:rPr lang="pt-BR" altLang="pt-BR" b="1" dirty="0"/>
              <a:t>Estados</a:t>
            </a:r>
            <a:r>
              <a:rPr lang="pt-BR" altLang="pt-BR" dirty="0"/>
              <a:t> = cada possível configuração do tabuleiro</a:t>
            </a:r>
          </a:p>
          <a:p>
            <a:pPr marL="1085850" lvl="2"/>
            <a:r>
              <a:rPr lang="pt-BR" altLang="pt-BR" b="1" dirty="0"/>
              <a:t>Estado inicial</a:t>
            </a:r>
            <a:r>
              <a:rPr lang="pt-BR" altLang="pt-BR" dirty="0"/>
              <a:t> = qualquer um dos estados possíveis</a:t>
            </a:r>
          </a:p>
          <a:p>
            <a:pPr marL="1085850" lvl="2"/>
            <a:r>
              <a:rPr lang="pt-BR" altLang="pt-BR" b="1" dirty="0"/>
              <a:t>Teste de término</a:t>
            </a:r>
            <a:r>
              <a:rPr lang="pt-BR" altLang="pt-BR" dirty="0"/>
              <a:t> = </a:t>
            </a:r>
            <a:r>
              <a:rPr lang="pt-BR" altLang="en-US" dirty="0"/>
              <a:t>“</a:t>
            </a:r>
            <a:r>
              <a:rPr lang="pt-BR" altLang="pt-BR" dirty="0"/>
              <a:t>ordenado, com vazio na posição [2,2]</a:t>
            </a:r>
            <a:r>
              <a:rPr lang="pt-BR" altLang="en-US" dirty="0"/>
              <a:t>”</a:t>
            </a:r>
            <a:endParaRPr lang="pt-BR" altLang="pt-BR" dirty="0"/>
          </a:p>
          <a:p>
            <a:pPr marL="1085850" lvl="2"/>
            <a:r>
              <a:rPr lang="pt-BR" altLang="pt-BR" b="1" dirty="0"/>
              <a:t>Operadores</a:t>
            </a:r>
            <a:r>
              <a:rPr lang="pt-BR" altLang="pt-BR" dirty="0"/>
              <a:t> = mover vazio (esquerda, direita, para cima e para baixo)</a:t>
            </a:r>
          </a:p>
          <a:p>
            <a:pPr marL="1085850" lvl="2"/>
            <a:r>
              <a:rPr lang="pt-BR" altLang="pt-BR" b="1" dirty="0"/>
              <a:t>Custo do caminho</a:t>
            </a:r>
            <a:r>
              <a:rPr lang="pt-BR" altLang="pt-BR" dirty="0"/>
              <a:t> = número de passos da solução</a:t>
            </a:r>
            <a:endParaRPr lang="pt-BR" altLang="pt-BR" sz="1600" dirty="0"/>
          </a:p>
          <a:p>
            <a:pPr marL="1085850" lvl="2"/>
            <a:endParaRPr lang="pt-BR" altLang="pt-BR" dirty="0"/>
          </a:p>
        </p:txBody>
      </p:sp>
      <p:graphicFrame>
        <p:nvGraphicFramePr>
          <p:cNvPr id="152580" name="Object 4">
            <a:extLst>
              <a:ext uri="{FF2B5EF4-FFF2-40B4-BE49-F238E27FC236}">
                <a16:creationId xmlns:a16="http://schemas.microsoft.com/office/drawing/2014/main" id="{60C0F0A3-FC4B-472C-8583-974685CC9E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525988"/>
              </p:ext>
            </p:extLst>
          </p:nvPr>
        </p:nvGraphicFramePr>
        <p:xfrm>
          <a:off x="6624854" y="3964898"/>
          <a:ext cx="5484812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Figura" r:id="rId3" imgW="3904488" imgH="1694688" progId="Word.Picture.8">
                  <p:embed/>
                </p:oleObj>
              </mc:Choice>
              <mc:Fallback>
                <p:oleObj name="Figura" r:id="rId3" imgW="3904488" imgH="1694688" progId="Word.Picture.8">
                  <p:embed/>
                  <p:pic>
                    <p:nvPicPr>
                      <p:cNvPr id="152580" name="Object 4">
                        <a:extLst>
                          <a:ext uri="{FF2B5EF4-FFF2-40B4-BE49-F238E27FC236}">
                            <a16:creationId xmlns:a16="http://schemas.microsoft.com/office/drawing/2014/main" id="{60C0F0A3-FC4B-472C-8583-974685CC9E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854" y="3964898"/>
                        <a:ext cx="5484812" cy="237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66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80D2513-34A8-433A-AA57-1D1B9D08E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Exemplos de formulação de problemas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E6CB58EC-57C9-4B33-884B-C53643B20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0231" y="1690688"/>
            <a:ext cx="10515600" cy="4351338"/>
          </a:xfrm>
        </p:spPr>
        <p:txBody>
          <a:bodyPr/>
          <a:lstStyle/>
          <a:p>
            <a:r>
              <a:rPr lang="pt-BR" altLang="pt-BR" dirty="0"/>
              <a:t>Ida para Goiânia</a:t>
            </a:r>
          </a:p>
          <a:p>
            <a:pPr marL="1085850" lvl="2"/>
            <a:r>
              <a:rPr lang="pt-BR" altLang="pt-BR" b="1" dirty="0"/>
              <a:t>Estados</a:t>
            </a:r>
            <a:r>
              <a:rPr lang="pt-BR" altLang="pt-BR" dirty="0"/>
              <a:t> = cada possível cidade do mapa</a:t>
            </a:r>
          </a:p>
          <a:p>
            <a:pPr marL="1085850" lvl="2"/>
            <a:r>
              <a:rPr lang="pt-BR" altLang="pt-BR" b="1" dirty="0"/>
              <a:t>Estado inicial</a:t>
            </a:r>
            <a:r>
              <a:rPr lang="pt-BR" altLang="pt-BR" dirty="0"/>
              <a:t> = Brasília</a:t>
            </a:r>
          </a:p>
          <a:p>
            <a:pPr marL="1085850" lvl="2"/>
            <a:r>
              <a:rPr lang="pt-BR" altLang="pt-BR" b="1" dirty="0"/>
              <a:t>Teste de término</a:t>
            </a:r>
            <a:r>
              <a:rPr lang="pt-BR" altLang="pt-BR" dirty="0"/>
              <a:t> = estar em Goiânia</a:t>
            </a:r>
          </a:p>
          <a:p>
            <a:pPr marL="1085850" lvl="2"/>
            <a:r>
              <a:rPr lang="pt-BR" altLang="pt-BR" b="1" dirty="0"/>
              <a:t>Operadores</a:t>
            </a:r>
            <a:r>
              <a:rPr lang="pt-BR" altLang="pt-BR" dirty="0"/>
              <a:t> = dirigir de uma cidade para outra </a:t>
            </a:r>
          </a:p>
          <a:p>
            <a:pPr marL="1085850" lvl="2"/>
            <a:r>
              <a:rPr lang="pt-BR" altLang="pt-BR" b="1" dirty="0"/>
              <a:t>Custo do caminho</a:t>
            </a:r>
            <a:r>
              <a:rPr lang="pt-BR" altLang="pt-BR" dirty="0"/>
              <a:t> = número de cidades visitadas, distância percorrida, tempo de viagem, grau de divertimento, </a:t>
            </a:r>
            <a:r>
              <a:rPr lang="pt-BR" altLang="pt-BR" dirty="0" err="1"/>
              <a:t>etc</a:t>
            </a:r>
            <a:endParaRPr lang="pt-BR" altLang="pt-BR" dirty="0"/>
          </a:p>
          <a:p>
            <a:pPr marL="1085850" lvl="2"/>
            <a:endParaRPr lang="pt-BR" altLang="pt-BR" dirty="0"/>
          </a:p>
        </p:txBody>
      </p:sp>
      <p:graphicFrame>
        <p:nvGraphicFramePr>
          <p:cNvPr id="153605" name="Object 5">
            <a:extLst>
              <a:ext uri="{FF2B5EF4-FFF2-40B4-BE49-F238E27FC236}">
                <a16:creationId xmlns:a16="http://schemas.microsoft.com/office/drawing/2014/main" id="{DB47100C-6455-44AC-A8AF-BD6B8A5AF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32511"/>
              </p:ext>
            </p:extLst>
          </p:nvPr>
        </p:nvGraphicFramePr>
        <p:xfrm>
          <a:off x="7528713" y="3989387"/>
          <a:ext cx="4332287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Figura" r:id="rId3" imgW="4014216" imgH="2182368" progId="Word.Picture.8">
                  <p:embed/>
                </p:oleObj>
              </mc:Choice>
              <mc:Fallback>
                <p:oleObj name="Figura" r:id="rId3" imgW="4014216" imgH="2182368" progId="Word.Picture.8">
                  <p:embed/>
                  <p:pic>
                    <p:nvPicPr>
                      <p:cNvPr id="153605" name="Object 5">
                        <a:extLst>
                          <a:ext uri="{FF2B5EF4-FFF2-40B4-BE49-F238E27FC236}">
                            <a16:creationId xmlns:a16="http://schemas.microsoft.com/office/drawing/2014/main" id="{DB47100C-6455-44AC-A8AF-BD6B8A5AF5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8713" y="3989387"/>
                        <a:ext cx="4332287" cy="235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63BFC77A-7A11-4559-945C-6DD05F473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Exemplos de formulação de problemas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E8EF01D2-3549-4B06-9278-E9E066708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252" y="1577051"/>
            <a:ext cx="10515600" cy="4351338"/>
          </a:xfrm>
        </p:spPr>
        <p:txBody>
          <a:bodyPr/>
          <a:lstStyle/>
          <a:p>
            <a:r>
              <a:rPr lang="pt-BR" altLang="pt-BR" dirty="0"/>
              <a:t>8 rainhas</a:t>
            </a:r>
          </a:p>
          <a:p>
            <a:pPr marL="1085850" lvl="2"/>
            <a:r>
              <a:rPr lang="pt-BR" altLang="pt-BR" b="1" dirty="0"/>
              <a:t>Estado inicial</a:t>
            </a:r>
            <a:r>
              <a:rPr lang="pt-BR" altLang="pt-BR" dirty="0"/>
              <a:t> = qualquer arranjo de 0 a 8 rainhas no tabuleiro</a:t>
            </a:r>
          </a:p>
          <a:p>
            <a:pPr marL="1085850" lvl="2"/>
            <a:r>
              <a:rPr lang="pt-BR" altLang="pt-BR" b="1" dirty="0"/>
              <a:t>Teste de término</a:t>
            </a:r>
            <a:r>
              <a:rPr lang="pt-BR" altLang="pt-BR" dirty="0"/>
              <a:t> = 8 rainhas sem ameaças mútuas</a:t>
            </a:r>
          </a:p>
          <a:p>
            <a:pPr marL="1085850" lvl="2"/>
            <a:r>
              <a:rPr lang="pt-BR" altLang="pt-BR" b="1" dirty="0"/>
              <a:t>Operadores</a:t>
            </a:r>
            <a:r>
              <a:rPr lang="pt-BR" altLang="pt-BR" dirty="0"/>
              <a:t> = adicionar uma rainha em qualquer casa</a:t>
            </a:r>
          </a:p>
          <a:p>
            <a:pPr marL="1085850" lvl="2"/>
            <a:r>
              <a:rPr lang="pt-BR" altLang="pt-BR" b="1" dirty="0"/>
              <a:t>Custo do caminho</a:t>
            </a:r>
            <a:r>
              <a:rPr lang="pt-BR" altLang="pt-BR" dirty="0"/>
              <a:t> = não aplicável ou zero, pois somente o estado final conta, mas o custa da busca, no entanto, pode ser de interesse</a:t>
            </a:r>
          </a:p>
          <a:p>
            <a:pPr marL="1085850" lvl="2"/>
            <a:endParaRPr lang="pt-BR" altLang="pt-BR" dirty="0"/>
          </a:p>
        </p:txBody>
      </p:sp>
      <p:graphicFrame>
        <p:nvGraphicFramePr>
          <p:cNvPr id="154629" name="Object 5">
            <a:extLst>
              <a:ext uri="{FF2B5EF4-FFF2-40B4-BE49-F238E27FC236}">
                <a16:creationId xmlns:a16="http://schemas.microsoft.com/office/drawing/2014/main" id="{86904730-776D-4617-B1AF-C703BE6369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97982"/>
              </p:ext>
            </p:extLst>
          </p:nvPr>
        </p:nvGraphicFramePr>
        <p:xfrm>
          <a:off x="1939133" y="4088969"/>
          <a:ext cx="1712912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Imagem de bitmap" r:id="rId3" imgW="2752381" imgH="2742857" progId="Paint.Picture">
                  <p:embed/>
                </p:oleObj>
              </mc:Choice>
              <mc:Fallback>
                <p:oleObj name="Imagem de bitmap" r:id="rId3" imgW="2752381" imgH="2742857" progId="Paint.Picture">
                  <p:embed/>
                  <p:pic>
                    <p:nvPicPr>
                      <p:cNvPr id="154629" name="Object 5">
                        <a:extLst>
                          <a:ext uri="{FF2B5EF4-FFF2-40B4-BE49-F238E27FC236}">
                            <a16:creationId xmlns:a16="http://schemas.microsoft.com/office/drawing/2014/main" id="{86904730-776D-4617-B1AF-C703BE6369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133" y="4088969"/>
                        <a:ext cx="1712912" cy="170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1" name="Rectangle 7">
            <a:extLst>
              <a:ext uri="{FF2B5EF4-FFF2-40B4-BE49-F238E27FC236}">
                <a16:creationId xmlns:a16="http://schemas.microsoft.com/office/drawing/2014/main" id="{CB5BD45C-36DE-4EB3-BAB0-5E5466DCB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228" y="3733695"/>
            <a:ext cx="4797425" cy="22923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([]).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([X/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Y|Outros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]) :-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(Outros),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member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(Y,[1,2,3,4,5,6,7,8]),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Y,Outros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(_,[]).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(X/Y,[X1/Y1|Outros]) :-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 =\= Y1,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Y1 - Y =\= X1 - X,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Y1 - Y =\= X - X1,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Y,Outros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).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modelo([1/Y1,2/Y2,3/Y3,4/Y4,5/Y5,6/Y6,7/Y7,8/Y8]).</a:t>
            </a:r>
            <a:endParaRPr lang="pt-BR" b="1" dirty="0">
              <a:latin typeface="Times New Roman" charset="0"/>
              <a:ea typeface="ＭＳ Ｐゴシック" charset="0"/>
            </a:endParaRPr>
          </a:p>
        </p:txBody>
      </p:sp>
      <p:sp>
        <p:nvSpPr>
          <p:cNvPr id="154633" name="Rectangle 9">
            <a:extLst>
              <a:ext uri="{FF2B5EF4-FFF2-40B4-BE49-F238E27FC236}">
                <a16:creationId xmlns:a16="http://schemas.microsoft.com/office/drawing/2014/main" id="{A183DBA4-3E8E-470A-B832-5041768A7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4670426"/>
            <a:ext cx="19669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65150" indent="-5651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pt-BR" altLang="pt-BR" sz="1800" b="1" dirty="0"/>
              <a:t>Obs.</a:t>
            </a:r>
            <a:r>
              <a:rPr lang="pt-BR" altLang="pt-BR" sz="1800" dirty="0"/>
              <a:t>:	</a:t>
            </a:r>
            <a:r>
              <a:rPr lang="pt-BR" altLang="pt-BR" sz="2000" dirty="0"/>
              <a:t>Existem outras 91 soluções</a:t>
            </a:r>
            <a:endParaRPr lang="pt-BR" altLang="pt-BR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 autoUpdateAnimBg="0" advAuto="0"/>
      <p:bldP spid="154631" grpId="0" animBg="1" autoUpdateAnimBg="0"/>
      <p:bldP spid="1546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CAA7EBB5-4CB1-4DBD-BBF0-06DC08C85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Alguns problemas do mundo real</a:t>
            </a:r>
            <a:endParaRPr lang="pt-BR" dirty="0">
              <a:ea typeface="+mj-ea"/>
            </a:endParaRP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1C807080-ADA4-47D5-B790-AC20A9AC1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altLang="pt-BR" b="1" dirty="0"/>
              <a:t>Cálculo de rotas</a:t>
            </a:r>
            <a:r>
              <a:rPr lang="pt-BR" altLang="pt-BR" dirty="0"/>
              <a:t>: rotas em redes de computadores, planejamento de viagens, planejamento de rotas aéreas, caixeiro viajante</a:t>
            </a:r>
          </a:p>
          <a:p>
            <a:r>
              <a:rPr lang="pt-BR" altLang="pt-BR" b="1" dirty="0"/>
              <a:t>Alocação</a:t>
            </a:r>
            <a:r>
              <a:rPr lang="pt-BR" altLang="pt-BR" dirty="0"/>
              <a:t> (</a:t>
            </a:r>
            <a:r>
              <a:rPr lang="pt-BR" altLang="pt-BR" i="1" dirty="0" err="1"/>
              <a:t>Scheduling</a:t>
            </a:r>
            <a:r>
              <a:rPr lang="pt-BR" altLang="pt-BR" dirty="0"/>
              <a:t>): salas de aula, máquinas industriais</a:t>
            </a:r>
          </a:p>
          <a:p>
            <a:r>
              <a:rPr lang="pt-BR" altLang="pt-BR" b="1" dirty="0"/>
              <a:t>Projeto de VLSI</a:t>
            </a:r>
            <a:r>
              <a:rPr lang="pt-BR" altLang="pt-BR" dirty="0"/>
              <a:t>: um chip VLSI típico pode ter milhões de portas; os posicionamentos e as conexões de cada porta são críticos para o bom funcionamento de um chip</a:t>
            </a:r>
          </a:p>
          <a:p>
            <a:r>
              <a:rPr lang="pt-BR" altLang="pt-BR" b="1" dirty="0"/>
              <a:t>Navegação de robôs</a:t>
            </a:r>
            <a:r>
              <a:rPr lang="pt-BR" altLang="pt-BR" dirty="0"/>
              <a:t>:</a:t>
            </a:r>
          </a:p>
          <a:p>
            <a:pPr marL="628650" lvl="1"/>
            <a:r>
              <a:rPr lang="pt-BR" altLang="pt-BR" dirty="0" err="1"/>
              <a:t>geracaoalização</a:t>
            </a:r>
            <a:r>
              <a:rPr lang="pt-BR" altLang="pt-BR" dirty="0"/>
              <a:t> do problema da navegação</a:t>
            </a:r>
          </a:p>
          <a:p>
            <a:pPr marL="628650" lvl="1"/>
            <a:r>
              <a:rPr lang="pt-BR" altLang="pt-BR" dirty="0"/>
              <a:t>Robôs movem-se em espaços contínuos, com um conjunto (infinito) de possíveis ações e estados</a:t>
            </a:r>
          </a:p>
          <a:p>
            <a:pPr marL="1082675" lvl="2"/>
            <a:r>
              <a:rPr lang="pt-BR" altLang="pt-BR" dirty="0"/>
              <a:t>Controlar os movimentos do robô no chão, e de seus braços e pernas requer espaço </a:t>
            </a:r>
            <a:r>
              <a:rPr lang="pt-BR" altLang="pt-BR" dirty="0" err="1"/>
              <a:t>multi-dimensional</a:t>
            </a:r>
            <a:endParaRPr lang="pt-BR" altLang="pt-BR" dirty="0"/>
          </a:p>
          <a:p>
            <a:r>
              <a:rPr lang="pt-BR" altLang="pt-BR" b="1" dirty="0"/>
              <a:t>Montagem de objetos complexos por robôs</a:t>
            </a:r>
            <a:endParaRPr lang="pt-BR" altLang="pt-BR" dirty="0"/>
          </a:p>
          <a:p>
            <a:endParaRPr lang="pt-BR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480072E1-1CD5-484A-8370-943AB8374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Desempenho de um algoritmo de busca</a:t>
            </a:r>
            <a:endParaRPr lang="pt-BR" dirty="0">
              <a:ea typeface="+mj-ea"/>
            </a:endParaRP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F02121C3-7B27-4A52-8774-7FC7D6FF5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dirty="0"/>
              <a:t>O algoritmo encontrou alguma solução?</a:t>
            </a:r>
          </a:p>
          <a:p>
            <a:r>
              <a:rPr lang="pt-BR" altLang="pt-BR" dirty="0"/>
              <a:t>É uma boa solução?</a:t>
            </a:r>
          </a:p>
          <a:p>
            <a:pPr marL="742950" lvl="1" indent="-342900"/>
            <a:r>
              <a:rPr lang="pt-BR" altLang="pt-BR" b="1" dirty="0"/>
              <a:t>Custo de caminho</a:t>
            </a:r>
            <a:r>
              <a:rPr lang="pt-BR" altLang="pt-BR" dirty="0"/>
              <a:t> (qualidade da solução)</a:t>
            </a:r>
          </a:p>
          <a:p>
            <a:r>
              <a:rPr lang="pt-BR" altLang="pt-BR" dirty="0"/>
              <a:t>É uma solução computacionalmente barata?</a:t>
            </a:r>
          </a:p>
          <a:p>
            <a:pPr marL="742950" lvl="1" indent="-342900"/>
            <a:r>
              <a:rPr lang="pt-BR" altLang="pt-BR" b="1" dirty="0"/>
              <a:t>Custo da busca</a:t>
            </a:r>
            <a:r>
              <a:rPr lang="pt-BR" altLang="pt-BR" dirty="0"/>
              <a:t> (tempo e memória)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build="p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0C90CBDC-C1A7-44EF-8AD8-740B1EAC9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3909BD51-4F87-448B-9D0A-0578A8461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Custo total </a:t>
            </a:r>
            <a:r>
              <a:rPr lang="pt-BR" altLang="pt-BR"/>
              <a:t>= custo do caminho + custo de busca</a:t>
            </a:r>
            <a:endParaRPr lang="pt-BR" altLang="pt-BR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pt-BR" altLang="pt-BR" b="1"/>
              <a:t>Exemplos de função de custo de caminho (caminho entre cidades)</a:t>
            </a:r>
            <a:endParaRPr lang="pt-BR" altLang="pt-BR"/>
          </a:p>
          <a:p>
            <a:pPr marL="1085850" lvl="2"/>
            <a:r>
              <a:rPr lang="pt-BR" altLang="pt-BR"/>
              <a:t>número de cidades visitadas</a:t>
            </a:r>
          </a:p>
          <a:p>
            <a:pPr marL="1085850" lvl="2"/>
            <a:r>
              <a:rPr lang="pt-BR" altLang="pt-BR"/>
              <a:t>distância entre as cidades</a:t>
            </a:r>
          </a:p>
          <a:p>
            <a:pPr marL="1085850" lvl="2"/>
            <a:r>
              <a:rPr lang="pt-BR" altLang="pt-BR"/>
              <a:t>tempo de viagem</a:t>
            </a:r>
          </a:p>
          <a:p>
            <a:pPr marL="1085850" lvl="2"/>
            <a:r>
              <a:rPr lang="pt-BR" altLang="pt-BR"/>
              <a:t>...</a:t>
            </a:r>
          </a:p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Espaço de estados grande</a:t>
            </a:r>
            <a:r>
              <a:rPr lang="pt-BR" altLang="pt-BR"/>
              <a:t>:</a:t>
            </a:r>
            <a:endParaRPr lang="pt-BR" altLang="pt-BR" sz="2400"/>
          </a:p>
          <a:p>
            <a:pPr lvl="1">
              <a:lnSpc>
                <a:spcPct val="90000"/>
              </a:lnSpc>
            </a:pPr>
            <a:r>
              <a:rPr lang="pt-BR" altLang="pt-BR"/>
              <a:t>melhor solução </a:t>
            </a:r>
            <a:r>
              <a:rPr lang="pt-BR" altLang="pt-BR">
                <a:sym typeface="Symbol" panose="05050102010706020507" pitchFamily="18" charset="2"/>
              </a:rPr>
              <a:t></a:t>
            </a:r>
            <a:r>
              <a:rPr lang="pt-BR" altLang="pt-BR"/>
              <a:t> solução mais barata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84E956A7-9A17-44E6-9F1A-DECE89C58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Como escolher estados e ações? 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B5EF9FD-D9B6-4FC1-9703-252D90AF0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altLang="pt-BR" dirty="0"/>
              <a:t>Abstrair-se dos detalhes irrelevantes</a:t>
            </a:r>
          </a:p>
          <a:p>
            <a:pPr marL="628650" lvl="1"/>
            <a:r>
              <a:rPr lang="pt-BR" altLang="pt-BR" dirty="0"/>
              <a:t>na formulação do problema (ações e estados)</a:t>
            </a:r>
          </a:p>
          <a:p>
            <a:pPr marL="628650" lvl="1"/>
            <a:r>
              <a:rPr lang="pt-BR" altLang="pt-BR" dirty="0"/>
              <a:t>nas funções de custo de caminho e de busca</a:t>
            </a:r>
          </a:p>
          <a:p>
            <a:r>
              <a:rPr lang="pt-BR" altLang="pt-BR" dirty="0"/>
              <a:t>Exemplo: dirigir de Brasília a Goiânia</a:t>
            </a:r>
          </a:p>
          <a:p>
            <a:pPr marL="628650" lvl="1"/>
            <a:r>
              <a:rPr lang="pt-BR" altLang="pt-BR" dirty="0"/>
              <a:t>Não interessa: </a:t>
            </a:r>
          </a:p>
          <a:p>
            <a:pPr marL="1082675" lvl="2"/>
            <a:r>
              <a:rPr lang="pt-BR" altLang="pt-BR" dirty="0"/>
              <a:t>número de passageiros</a:t>
            </a:r>
          </a:p>
          <a:p>
            <a:pPr marL="1082675" lvl="2"/>
            <a:r>
              <a:rPr lang="pt-BR" altLang="pt-BR" dirty="0"/>
              <a:t>o que toca no rádio (estado)</a:t>
            </a:r>
          </a:p>
          <a:p>
            <a:pPr marL="1082675" lvl="2"/>
            <a:r>
              <a:rPr lang="pt-BR" altLang="pt-BR" dirty="0"/>
              <a:t>cidades sem acesso rodoviário (estado)</a:t>
            </a:r>
          </a:p>
          <a:p>
            <a:pPr marL="1082675" lvl="2"/>
            <a:r>
              <a:rPr lang="pt-BR" altLang="pt-BR" dirty="0"/>
              <a:t>o que se come e bebe dentro do carro (ações)</a:t>
            </a:r>
          </a:p>
          <a:p>
            <a:pPr marL="1082675" lvl="2"/>
            <a:r>
              <a:rPr lang="pt-BR" altLang="pt-BR" dirty="0"/>
              <a:t>número de postos policiais no caminho (custo de caminho)</a:t>
            </a:r>
          </a:p>
          <a:p>
            <a:pPr marL="1082675" lvl="2"/>
            <a:r>
              <a:rPr lang="pt-BR" altLang="pt-BR" dirty="0"/>
              <a:t>número de operações de adição (custo de busca)</a:t>
            </a:r>
          </a:p>
          <a:p>
            <a:r>
              <a:rPr lang="pt-BR" altLang="pt-BR" dirty="0"/>
              <a:t>É tarefa do projetista fazer as boas escolhas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11234058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986D0A-1F6D-4487-994B-C40858E7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58" y="1813265"/>
            <a:ext cx="3799422" cy="423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7FEB84F-7AB9-4A62-8CA8-B78401D339E5}"/>
              </a:ext>
            </a:extLst>
          </p:cNvPr>
          <p:cNvSpPr txBox="1">
            <a:spLocks/>
          </p:cNvSpPr>
          <p:nvPr/>
        </p:nvSpPr>
        <p:spPr>
          <a:xfrm>
            <a:off x="584529" y="1967021"/>
            <a:ext cx="6369728" cy="387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Material:</a:t>
            </a:r>
          </a:p>
          <a:p>
            <a:pPr lvl="1"/>
            <a:r>
              <a:rPr lang="pt-BR" dirty="0">
                <a:solidFill>
                  <a:schemeClr val="tx2"/>
                </a:solidFill>
              </a:rPr>
              <a:t>Agentes inteligentes (Cap. 1 e 2)</a:t>
            </a:r>
            <a:endParaRPr lang="pt-BR" altLang="pt-BR" dirty="0"/>
          </a:p>
          <a:p>
            <a:pPr lvl="1"/>
            <a:r>
              <a:rPr lang="pt-BR" altLang="pt-BR" dirty="0"/>
              <a:t>Capítulo 3 – Russell &amp; </a:t>
            </a:r>
            <a:r>
              <a:rPr lang="pt-BR" altLang="pt-BR" dirty="0" err="1"/>
              <a:t>Norvig</a:t>
            </a:r>
            <a:endParaRPr lang="pt-BR" altLang="pt-BR" dirty="0"/>
          </a:p>
          <a:p>
            <a:pPr lvl="2"/>
            <a:r>
              <a:rPr lang="pt-BR" altLang="pt-BR" dirty="0"/>
              <a:t>Seções 3.1, 3.2 e 3.3</a:t>
            </a:r>
          </a:p>
          <a:p>
            <a:r>
              <a:rPr lang="pt-BR" altLang="pt-BR" dirty="0"/>
              <a:t>Contato: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pt-BR" altLang="pt-BR" dirty="0"/>
              <a:t>weigang@unb.br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pt-BR" altLang="pt-BR" dirty="0"/>
              <a:t>weigangbr@gmail.com</a:t>
            </a:r>
          </a:p>
          <a:p>
            <a:r>
              <a:rPr lang="pt-BR" altLang="pt-BR" dirty="0"/>
              <a:t>Página web:</a:t>
            </a:r>
          </a:p>
          <a:p>
            <a:pPr lvl="1">
              <a:buNone/>
            </a:pPr>
            <a:r>
              <a:rPr lang="pt-BR" dirty="0">
                <a:hlinkClick r:id="rId3"/>
              </a:rPr>
              <a:t>https://cic.unb.br/~weigang/</a:t>
            </a:r>
            <a:endParaRPr lang="pt-BR" altLang="pt-BR" dirty="0"/>
          </a:p>
          <a:p>
            <a:pPr lvl="1">
              <a:buFont typeface="Arial" panose="020B0604020202020204" pitchFamily="34" charset="0"/>
              <a:buNone/>
            </a:pPr>
            <a:endParaRPr lang="pt-BR" altLang="pt-BR" dirty="0"/>
          </a:p>
          <a:p>
            <a:pPr lvl="1"/>
            <a:endParaRPr lang="pt-BR" alt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11361388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Resolução de problemas por meio de busca</a:t>
            </a:r>
          </a:p>
        </p:txBody>
      </p:sp>
      <p:pic>
        <p:nvPicPr>
          <p:cNvPr id="4098" name="Picture 2" descr="Resultado de imagem para busca">
            <a:extLst>
              <a:ext uri="{FF2B5EF4-FFF2-40B4-BE49-F238E27FC236}">
                <a16:creationId xmlns:a16="http://schemas.microsoft.com/office/drawing/2014/main" id="{8CE7F74E-AFF4-43F5-8D0E-2C3CFF38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58" y="3104843"/>
            <a:ext cx="27813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5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80AFE5DA-29D9-42D4-93EF-A69FAA007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99563022-2959-4619-840A-05F6D1FC0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Como escolher estados e ações? </a:t>
            </a:r>
          </a:p>
          <a:p>
            <a:pPr lvl="1">
              <a:lnSpc>
                <a:spcPct val="90000"/>
              </a:lnSpc>
            </a:pPr>
            <a:r>
              <a:rPr lang="pt-BR" altLang="pt-BR" b="1"/>
              <a:t>Outro exemplo</a:t>
            </a:r>
            <a:r>
              <a:rPr lang="pt-BR" altLang="pt-BR"/>
              <a:t>: Jogo das 8 Rainhas</a:t>
            </a:r>
          </a:p>
          <a:p>
            <a:pPr marL="1085850" lvl="2"/>
            <a:r>
              <a:rPr lang="pt-BR" altLang="pt-BR"/>
              <a:t>Dispor 8 rainhas no tabuleiro de forma que não possam se </a:t>
            </a:r>
            <a:r>
              <a:rPr lang="pt-BR" altLang="en-US"/>
              <a:t>“</a:t>
            </a:r>
            <a:r>
              <a:rPr lang="pt-BR" altLang="pt-BR"/>
              <a:t>atacar</a:t>
            </a:r>
            <a:r>
              <a:rPr lang="pt-BR" altLang="en-US"/>
              <a:t>”</a:t>
            </a:r>
            <a:endParaRPr lang="pt-BR" altLang="pt-BR"/>
          </a:p>
          <a:p>
            <a:pPr marL="1539875" lvl="3"/>
            <a:r>
              <a:rPr lang="pt-BR" altLang="pt-BR"/>
              <a:t>Não pode haver mais de uma rainha em uma mesma linha, coluna ou diagonal</a:t>
            </a:r>
          </a:p>
          <a:p>
            <a:pPr marL="1085850" lvl="2"/>
            <a:r>
              <a:rPr lang="pt-BR" altLang="pt-BR"/>
              <a:t>Somente o custo da busca conta</a:t>
            </a:r>
          </a:p>
          <a:p>
            <a:pPr marL="1539875" lvl="3"/>
            <a:r>
              <a:rPr lang="pt-BR" altLang="pt-BR"/>
              <a:t>Pois não existe custo de caminho</a:t>
            </a:r>
          </a:p>
          <a:p>
            <a:pPr marL="1085850" lvl="2"/>
            <a:r>
              <a:rPr lang="pt-BR" altLang="pt-BR"/>
              <a:t>Existem diferentes estados e operadores possíveis</a:t>
            </a:r>
          </a:p>
          <a:p>
            <a:pPr marL="1539875" lvl="3"/>
            <a:r>
              <a:rPr lang="pt-BR" altLang="pt-BR"/>
              <a:t>Essa escolha pode ter conseqüências boas ou nefastas na complexidade da busca ou no tamanho do espaço de estados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build="p" autoUpdateAnimBg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429A1178-D8E0-42ED-AD6E-49CFA5A96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E8C0AFE7-6FDE-40B0-8F9F-FDE7C7876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Como escolher estados e ações? </a:t>
            </a:r>
          </a:p>
          <a:p>
            <a:pPr lvl="1">
              <a:lnSpc>
                <a:spcPct val="90000"/>
              </a:lnSpc>
            </a:pPr>
            <a:r>
              <a:rPr lang="pt-BR" altLang="pt-BR" b="1"/>
              <a:t>Outro exemplo</a:t>
            </a:r>
            <a:r>
              <a:rPr lang="pt-BR" altLang="pt-BR"/>
              <a:t>: Jogo das 8 Rainhas</a:t>
            </a:r>
          </a:p>
          <a:p>
            <a:pPr marL="1085850" lvl="2"/>
            <a:r>
              <a:rPr lang="pt-BR" altLang="pt-BR" b="1"/>
              <a:t>Formulação A</a:t>
            </a:r>
            <a:endParaRPr lang="pt-BR" altLang="pt-BR"/>
          </a:p>
          <a:p>
            <a:pPr marL="1539875" lvl="3"/>
            <a:r>
              <a:rPr lang="pt-BR" altLang="pt-BR" b="1"/>
              <a:t>estados</a:t>
            </a:r>
            <a:r>
              <a:rPr lang="pt-BR" altLang="pt-BR"/>
              <a:t>: qualquer disposição de </a:t>
            </a:r>
            <a:r>
              <a:rPr lang="pt-BR" altLang="pt-BR" i="1"/>
              <a:t>n</a:t>
            </a:r>
            <a:r>
              <a:rPr lang="pt-BR" altLang="pt-BR"/>
              <a:t> (</a:t>
            </a:r>
            <a:r>
              <a:rPr lang="pt-BR" altLang="pt-BR" i="1"/>
              <a:t>n</a:t>
            </a:r>
            <a:r>
              <a:rPr lang="pt-BR" altLang="pt-BR"/>
              <a:t> </a:t>
            </a:r>
            <a:r>
              <a:rPr lang="pt-BR" altLang="pt-BR">
                <a:latin typeface="Symbol" panose="05050102010706020507" pitchFamily="18" charset="2"/>
              </a:rPr>
              <a:t>£</a:t>
            </a:r>
            <a:r>
              <a:rPr lang="pt-BR" altLang="pt-BR"/>
              <a:t> 8) rainhas</a:t>
            </a:r>
          </a:p>
          <a:p>
            <a:pPr marL="1539875" lvl="3"/>
            <a:r>
              <a:rPr lang="pt-BR" altLang="pt-BR" b="1"/>
              <a:t>operadores</a:t>
            </a:r>
            <a:r>
              <a:rPr lang="pt-BR" altLang="pt-BR"/>
              <a:t>: adicionar uma rainha a qualquer posição do tabuleiro</a:t>
            </a:r>
          </a:p>
          <a:p>
            <a:pPr marL="1539875" lvl="3"/>
            <a:r>
              <a:rPr lang="pt-BR" altLang="pt-BR"/>
              <a:t>64</a:t>
            </a:r>
            <a:r>
              <a:rPr lang="pt-BR" altLang="pt-BR" baseline="30000"/>
              <a:t>8</a:t>
            </a:r>
            <a:r>
              <a:rPr lang="pt-BR" altLang="pt-BR"/>
              <a:t> possibilidades: vai até o fim para testar se dá certo</a:t>
            </a:r>
          </a:p>
          <a:p>
            <a:pPr marL="1085850" lvl="2"/>
            <a:r>
              <a:rPr lang="pt-BR" altLang="pt-BR" b="1"/>
              <a:t>Formulação B</a:t>
            </a:r>
            <a:endParaRPr lang="pt-BR" altLang="pt-BR" sz="1600" b="1"/>
          </a:p>
          <a:p>
            <a:pPr marL="1539875" lvl="3"/>
            <a:r>
              <a:rPr lang="pt-BR" altLang="pt-BR" b="1"/>
              <a:t>estados</a:t>
            </a:r>
            <a:r>
              <a:rPr lang="pt-BR" altLang="pt-BR"/>
              <a:t>: disposição de </a:t>
            </a:r>
            <a:r>
              <a:rPr lang="pt-BR" altLang="pt-BR" i="1"/>
              <a:t>n</a:t>
            </a:r>
            <a:r>
              <a:rPr lang="pt-BR" altLang="pt-BR"/>
              <a:t> (</a:t>
            </a:r>
            <a:r>
              <a:rPr lang="pt-BR" altLang="pt-BR" i="1"/>
              <a:t>n</a:t>
            </a:r>
            <a:r>
              <a:rPr lang="pt-BR" altLang="pt-BR"/>
              <a:t> </a:t>
            </a:r>
            <a:r>
              <a:rPr lang="pt-BR" altLang="pt-BR">
                <a:latin typeface="Symbol" panose="05050102010706020507" pitchFamily="18" charset="2"/>
              </a:rPr>
              <a:t>£</a:t>
            </a:r>
            <a:r>
              <a:rPr lang="pt-BR" altLang="pt-BR"/>
              <a:t> 8) rainhas sem ataque mútuo (teste gradual)</a:t>
            </a:r>
          </a:p>
          <a:p>
            <a:pPr marL="1539875" lvl="3"/>
            <a:r>
              <a:rPr lang="pt-BR" altLang="pt-BR" b="1"/>
              <a:t>operadores</a:t>
            </a:r>
            <a:r>
              <a:rPr lang="pt-BR" altLang="pt-BR"/>
              <a:t>: adicionar uma rainha na coluna vazia mais à esquerda em que não possa ser atacada</a:t>
            </a:r>
          </a:p>
          <a:p>
            <a:pPr marL="1539875" lvl="3"/>
            <a:r>
              <a:rPr lang="pt-BR" altLang="pt-BR"/>
              <a:t>melhor (2057 possibilidades), mas pode não haver ação possível</a:t>
            </a:r>
          </a:p>
          <a:p>
            <a:pPr marL="1085850" lvl="2"/>
            <a:r>
              <a:rPr lang="pt-BR" altLang="pt-BR" b="1"/>
              <a:t>Formulação C</a:t>
            </a:r>
          </a:p>
          <a:p>
            <a:pPr marL="1539875" lvl="3"/>
            <a:r>
              <a:rPr lang="pt-BR" altLang="pt-BR" b="1"/>
              <a:t>estados</a:t>
            </a:r>
            <a:r>
              <a:rPr lang="pt-BR" altLang="pt-BR"/>
              <a:t>: disposição com 8 rainhas, uma em cada coluna</a:t>
            </a:r>
          </a:p>
          <a:p>
            <a:pPr marL="1539875" lvl="3"/>
            <a:r>
              <a:rPr lang="pt-BR" altLang="pt-BR" b="1"/>
              <a:t>operadores</a:t>
            </a:r>
            <a:r>
              <a:rPr lang="pt-BR" altLang="pt-BR"/>
              <a:t>: mover rainha atacada para outra casa na mesma coluna</a:t>
            </a:r>
            <a:endParaRPr lang="pt-BR" altLang="pt-BR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 autoUpdateAnimBg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08BC4B83-D426-42BB-B5AE-7F777BED6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A411FEE4-D0B5-4165-BA60-EE220AC9C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de estados simples</a:t>
            </a:r>
          </a:p>
          <a:p>
            <a:pPr lvl="1">
              <a:lnSpc>
                <a:spcPct val="90000"/>
              </a:lnSpc>
            </a:pPr>
            <a:r>
              <a:rPr lang="en-US" altLang="pt-BR" b="1">
                <a:sym typeface="Wingdings" panose="05000000000000000000" pitchFamily="2" charset="2"/>
              </a:rPr>
              <a:t>Conhecimento do agente</a:t>
            </a:r>
          </a:p>
          <a:p>
            <a:pPr marL="1085850" lvl="2"/>
            <a:r>
              <a:rPr lang="en-US" altLang="pt-BR">
                <a:sym typeface="Wingdings" panose="05000000000000000000" pitchFamily="2" charset="2"/>
              </a:rPr>
              <a:t>Sabe em que estado está (mundo totalmnente ascessível)</a:t>
            </a:r>
          </a:p>
          <a:p>
            <a:pPr marL="1085850" lvl="2"/>
            <a:r>
              <a:rPr lang="en-US" altLang="pt-BR">
                <a:sym typeface="Wingdings" panose="05000000000000000000" pitchFamily="2" charset="2"/>
              </a:rPr>
              <a:t>Sabe o efeito de cada uma de suas ações	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Cada ação leva a um único estado</a:t>
            </a:r>
          </a:p>
          <a:p>
            <a:pPr lvl="1">
              <a:lnSpc>
                <a:spcPct val="90000"/>
              </a:lnSpc>
            </a:pPr>
            <a:r>
              <a:rPr lang="pt-BR" altLang="pt-BR" b="1"/>
              <a:t>Técnica</a:t>
            </a:r>
            <a:r>
              <a:rPr lang="pt-BR" altLang="pt-BR"/>
              <a:t>: busca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 autoUpdateAnimBg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D3975FEC-A10E-446F-8FCA-9FAC1FC75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de estados simples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D7B7ACF1-F80E-4282-B73A-319737848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pt-BR" b="1" dirty="0" err="1">
                <a:sym typeface="Wingdings" panose="05000000000000000000" pitchFamily="2" charset="2"/>
              </a:rPr>
              <a:t>Exemplo</a:t>
            </a:r>
            <a:r>
              <a:rPr lang="en-US" altLang="pt-BR" b="1" dirty="0">
                <a:sym typeface="Wingdings" panose="05000000000000000000" pitchFamily="2" charset="2"/>
              </a:rPr>
              <a:t>: o </a:t>
            </a:r>
            <a:r>
              <a:rPr lang="en-US" altLang="pt-BR" b="1" dirty="0" err="1">
                <a:sym typeface="Wingdings" panose="05000000000000000000" pitchFamily="2" charset="2"/>
              </a:rPr>
              <a:t>mundo</a:t>
            </a:r>
            <a:r>
              <a:rPr lang="en-US" altLang="pt-BR" b="1" dirty="0"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sym typeface="Wingdings" panose="05000000000000000000" pitchFamily="2" charset="2"/>
              </a:rPr>
              <a:t>aspirador</a:t>
            </a:r>
            <a:endParaRPr lang="en-US" altLang="pt-BR" b="1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>
                <a:sym typeface="Wingdings" panose="05000000000000000000" pitchFamily="2" charset="2"/>
              </a:rPr>
              <a:t>Estado </a:t>
            </a:r>
            <a:r>
              <a:rPr lang="en-US" altLang="pt-BR" b="1" dirty="0" err="1">
                <a:sym typeface="Wingdings" panose="05000000000000000000" pitchFamily="2" charset="2"/>
              </a:rPr>
              <a:t>inicial</a:t>
            </a:r>
            <a:r>
              <a:rPr lang="en-US" altLang="pt-BR" dirty="0">
                <a:sym typeface="Wingdings" panose="05000000000000000000" pitchFamily="2" charset="2"/>
              </a:rPr>
              <a:t>: um dos 8 </a:t>
            </a:r>
            <a:r>
              <a:rPr lang="en-US" altLang="pt-BR" dirty="0" err="1">
                <a:sym typeface="Wingdings" panose="05000000000000000000" pitchFamily="2" charset="2"/>
              </a:rPr>
              <a:t>estados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abaixo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 err="1">
                <a:sym typeface="Wingdings" panose="05000000000000000000" pitchFamily="2" charset="2"/>
              </a:rPr>
              <a:t>Operadores</a:t>
            </a:r>
            <a:r>
              <a:rPr lang="en-US" altLang="pt-BR" dirty="0">
                <a:sym typeface="Wingdings" panose="05000000000000000000" pitchFamily="2" charset="2"/>
              </a:rPr>
              <a:t>: mover para a </a:t>
            </a:r>
            <a:r>
              <a:rPr lang="en-US" altLang="pt-BR" dirty="0" err="1">
                <a:sym typeface="Wingdings" panose="05000000000000000000" pitchFamily="2" charset="2"/>
              </a:rPr>
              <a:t>esquerda</a:t>
            </a:r>
            <a:r>
              <a:rPr lang="en-US" altLang="pt-BR" dirty="0">
                <a:sym typeface="Wingdings" panose="05000000000000000000" pitchFamily="2" charset="2"/>
              </a:rPr>
              <a:t>, mover para a </a:t>
            </a:r>
            <a:r>
              <a:rPr lang="en-US" altLang="pt-BR" dirty="0" err="1">
                <a:sym typeface="Wingdings" panose="05000000000000000000" pitchFamily="2" charset="2"/>
              </a:rPr>
              <a:t>direita</a:t>
            </a:r>
            <a:r>
              <a:rPr lang="en-US" altLang="pt-BR" dirty="0">
                <a:sym typeface="Wingdings" panose="05000000000000000000" pitchFamily="2" charset="2"/>
              </a:rPr>
              <a:t>, </a:t>
            </a:r>
            <a:r>
              <a:rPr lang="en-US" altLang="pt-BR" dirty="0" err="1">
                <a:sym typeface="Wingdings" panose="05000000000000000000" pitchFamily="2" charset="2"/>
              </a:rPr>
              <a:t>limpar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>
                <a:sym typeface="Wingdings" panose="05000000000000000000" pitchFamily="2" charset="2"/>
              </a:rPr>
              <a:t>Teste do </a:t>
            </a:r>
            <a:r>
              <a:rPr lang="en-US" altLang="pt-BR" b="1" dirty="0" err="1">
                <a:sym typeface="Wingdings" panose="05000000000000000000" pitchFamily="2" charset="2"/>
              </a:rPr>
              <a:t>objetivo</a:t>
            </a:r>
            <a:r>
              <a:rPr lang="en-US" altLang="pt-BR" dirty="0">
                <a:sym typeface="Wingdings" panose="05000000000000000000" pitchFamily="2" charset="2"/>
              </a:rPr>
              <a:t>: </a:t>
            </a:r>
            <a:r>
              <a:rPr lang="en-US" altLang="pt-BR" dirty="0" err="1">
                <a:sym typeface="Wingdings" panose="05000000000000000000" pitchFamily="2" charset="2"/>
              </a:rPr>
              <a:t>nenhuma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sujeira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em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qualquer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sala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 err="1">
                <a:sym typeface="Wingdings" panose="05000000000000000000" pitchFamily="2" charset="2"/>
              </a:rPr>
              <a:t>Custo</a:t>
            </a:r>
            <a:r>
              <a:rPr lang="en-US" altLang="pt-BR" b="1" dirty="0"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sym typeface="Wingdings" panose="05000000000000000000" pitchFamily="2" charset="2"/>
              </a:rPr>
              <a:t>caminho</a:t>
            </a:r>
            <a:r>
              <a:rPr lang="en-US" altLang="pt-BR" dirty="0">
                <a:sym typeface="Wingdings" panose="05000000000000000000" pitchFamily="2" charset="2"/>
              </a:rPr>
              <a:t>: </a:t>
            </a:r>
            <a:r>
              <a:rPr lang="en-US" altLang="pt-BR" dirty="0" err="1">
                <a:sym typeface="Wingdings" panose="05000000000000000000" pitchFamily="2" charset="2"/>
              </a:rPr>
              <a:t>cada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ação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custa</a:t>
            </a:r>
            <a:r>
              <a:rPr lang="en-US" altLang="pt-BR" dirty="0">
                <a:sym typeface="Wingdings" panose="05000000000000000000" pitchFamily="2" charset="2"/>
              </a:rPr>
              <a:t> 1</a:t>
            </a:r>
          </a:p>
        </p:txBody>
      </p:sp>
      <p:pic>
        <p:nvPicPr>
          <p:cNvPr id="164868" name="Picture 4">
            <a:extLst>
              <a:ext uri="{FF2B5EF4-FFF2-40B4-BE49-F238E27FC236}">
                <a16:creationId xmlns:a16="http://schemas.microsoft.com/office/drawing/2014/main" id="{3CCE1EF2-A003-4DC1-8042-913BCDC5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3643410"/>
            <a:ext cx="4087812" cy="263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64869" name="Group 5">
            <a:extLst>
              <a:ext uri="{FF2B5EF4-FFF2-40B4-BE49-F238E27FC236}">
                <a16:creationId xmlns:a16="http://schemas.microsoft.com/office/drawing/2014/main" id="{2C583D39-030C-469D-94B4-346C14101B62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866947"/>
            <a:ext cx="1727200" cy="1111250"/>
            <a:chOff x="234" y="3039"/>
            <a:chExt cx="873" cy="569"/>
          </a:xfrm>
        </p:grpSpPr>
        <p:sp>
          <p:nvSpPr>
            <p:cNvPr id="164870" name="Rectangle 6">
              <a:extLst>
                <a:ext uri="{FF2B5EF4-FFF2-40B4-BE49-F238E27FC236}">
                  <a16:creationId xmlns:a16="http://schemas.microsoft.com/office/drawing/2014/main" id="{595CAEA0-F5EF-4AA6-B0F6-166F78BF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" y="3398"/>
              <a:ext cx="312" cy="2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4871" name="Text Box 7">
              <a:extLst>
                <a:ext uri="{FF2B5EF4-FFF2-40B4-BE49-F238E27FC236}">
                  <a16:creationId xmlns:a16="http://schemas.microsoft.com/office/drawing/2014/main" id="{6EA750C0-A8FB-469C-8593-B21681C43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" y="3039"/>
              <a:ext cx="63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Estado 5</a:t>
              </a:r>
            </a:p>
          </p:txBody>
        </p:sp>
        <p:sp>
          <p:nvSpPr>
            <p:cNvPr id="164872" name="Line 8">
              <a:extLst>
                <a:ext uri="{FF2B5EF4-FFF2-40B4-BE49-F238E27FC236}">
                  <a16:creationId xmlns:a16="http://schemas.microsoft.com/office/drawing/2014/main" id="{2E01666D-0672-417A-ACD0-1D01EDDDD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" y="3195"/>
              <a:ext cx="187" cy="1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64873" name="Group 9">
            <a:extLst>
              <a:ext uri="{FF2B5EF4-FFF2-40B4-BE49-F238E27FC236}">
                <a16:creationId xmlns:a16="http://schemas.microsoft.com/office/drawing/2014/main" id="{5ADE4347-8BD9-49B5-81AB-6357254BF625}"/>
              </a:ext>
            </a:extLst>
          </p:cNvPr>
          <p:cNvGrpSpPr>
            <a:grpSpLocks/>
          </p:cNvGrpSpPr>
          <p:nvPr/>
        </p:nvGrpSpPr>
        <p:grpSpPr bwMode="auto">
          <a:xfrm>
            <a:off x="5160964" y="4595894"/>
            <a:ext cx="928687" cy="406400"/>
            <a:chOff x="3587" y="3113"/>
            <a:chExt cx="585" cy="256"/>
          </a:xfrm>
        </p:grpSpPr>
        <p:sp>
          <p:nvSpPr>
            <p:cNvPr id="164874" name="Line 10">
              <a:extLst>
                <a:ext uri="{FF2B5EF4-FFF2-40B4-BE49-F238E27FC236}">
                  <a16:creationId xmlns:a16="http://schemas.microsoft.com/office/drawing/2014/main" id="{07185AC1-088C-4A3B-ACFA-6D95128F9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7" y="3141"/>
              <a:ext cx="17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4875" name="Rectangle 11">
              <a:extLst>
                <a:ext uri="{FF2B5EF4-FFF2-40B4-BE49-F238E27FC236}">
                  <a16:creationId xmlns:a16="http://schemas.microsoft.com/office/drawing/2014/main" id="{A395A430-C6B8-42CA-BB4A-43B4B363A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113"/>
              <a:ext cx="415" cy="2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64876" name="Group 12">
            <a:extLst>
              <a:ext uri="{FF2B5EF4-FFF2-40B4-BE49-F238E27FC236}">
                <a16:creationId xmlns:a16="http://schemas.microsoft.com/office/drawing/2014/main" id="{AFA1262A-5E90-476C-9350-EE8F7DFD7001}"/>
              </a:ext>
            </a:extLst>
          </p:cNvPr>
          <p:cNvGrpSpPr>
            <a:grpSpLocks/>
          </p:cNvGrpSpPr>
          <p:nvPr/>
        </p:nvGrpSpPr>
        <p:grpSpPr bwMode="auto">
          <a:xfrm>
            <a:off x="5735639" y="5022294"/>
            <a:ext cx="1474787" cy="879475"/>
            <a:chOff x="3949" y="3376"/>
            <a:chExt cx="929" cy="554"/>
          </a:xfrm>
        </p:grpSpPr>
        <p:sp>
          <p:nvSpPr>
            <p:cNvPr id="164877" name="Line 13">
              <a:extLst>
                <a:ext uri="{FF2B5EF4-FFF2-40B4-BE49-F238E27FC236}">
                  <a16:creationId xmlns:a16="http://schemas.microsoft.com/office/drawing/2014/main" id="{C0F7AC77-FB84-49D1-8E4D-4754430E4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9" y="3376"/>
              <a:ext cx="672" cy="29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4878" name="Rectangle 14">
              <a:extLst>
                <a:ext uri="{FF2B5EF4-FFF2-40B4-BE49-F238E27FC236}">
                  <a16:creationId xmlns:a16="http://schemas.microsoft.com/office/drawing/2014/main" id="{55BC561B-8928-4615-97DB-4ED639745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3687"/>
              <a:ext cx="448" cy="2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 autoUpdateAnimBg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CCED9605-E2A5-4035-A956-C89A84F44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de estados múltiplos</a:t>
            </a:r>
            <a:endParaRPr lang="pt-BR" dirty="0">
              <a:ea typeface="+mj-ea"/>
            </a:endParaRP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98113CA8-E7F1-410F-AD20-C64D01075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pt-BR" b="1" dirty="0" err="1">
                <a:sym typeface="Wingdings" panose="05000000000000000000" pitchFamily="2" charset="2"/>
              </a:rPr>
              <a:t>Conhecimento</a:t>
            </a:r>
            <a:r>
              <a:rPr lang="en-US" altLang="pt-BR" b="1" dirty="0"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sym typeface="Wingdings" panose="05000000000000000000" pitchFamily="2" charset="2"/>
              </a:rPr>
              <a:t>agente</a:t>
            </a:r>
            <a:endParaRPr lang="en-US" altLang="pt-BR" b="1" dirty="0">
              <a:sym typeface="Wingdings" panose="05000000000000000000" pitchFamily="2" charset="2"/>
            </a:endParaRPr>
          </a:p>
          <a:p>
            <a:pPr marL="628650" lvl="1"/>
            <a:r>
              <a:rPr lang="pt-BR" altLang="pt-BR" dirty="0"/>
              <a:t>Não sabe seu estado inicial (percepção deficiente), mas sabe o efeito de suas ações</a:t>
            </a:r>
          </a:p>
          <a:p>
            <a:pPr marL="628650" lvl="1" algn="ctr">
              <a:buNone/>
            </a:pPr>
            <a:r>
              <a:rPr lang="pt-BR" altLang="pt-BR" b="1" dirty="0"/>
              <a:t>OU</a:t>
            </a:r>
            <a:r>
              <a:rPr lang="en-US" altLang="pt-BR" b="1" dirty="0">
                <a:sym typeface="Wingdings" panose="05000000000000000000" pitchFamily="2" charset="2"/>
              </a:rPr>
              <a:t> 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628650" lvl="1"/>
            <a:r>
              <a:rPr lang="en-US" altLang="pt-BR" dirty="0" err="1">
                <a:sym typeface="Wingdings" panose="05000000000000000000" pitchFamily="2" charset="2"/>
              </a:rPr>
              <a:t>Sabe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seu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estado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inicial</a:t>
            </a:r>
            <a:r>
              <a:rPr lang="en-US" altLang="pt-BR" dirty="0">
                <a:sym typeface="Wingdings" panose="05000000000000000000" pitchFamily="2" charset="2"/>
              </a:rPr>
              <a:t> mas </a:t>
            </a:r>
            <a:r>
              <a:rPr lang="en-US" altLang="pt-BR" dirty="0" err="1">
                <a:sym typeface="Wingdings" panose="05000000000000000000" pitchFamily="2" charset="2"/>
              </a:rPr>
              <a:t>não</a:t>
            </a:r>
            <a:r>
              <a:rPr lang="en-US" altLang="pt-BR" dirty="0">
                <a:sym typeface="Wingdings" panose="05000000000000000000" pitchFamily="2" charset="2"/>
              </a:rPr>
              <a:t> o </a:t>
            </a:r>
            <a:r>
              <a:rPr lang="en-US" altLang="pt-BR" dirty="0" err="1">
                <a:sym typeface="Wingdings" panose="05000000000000000000" pitchFamily="2" charset="2"/>
              </a:rPr>
              <a:t>efeito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dirty="0" err="1">
                <a:sym typeface="Wingdings" panose="05000000000000000000" pitchFamily="2" charset="2"/>
              </a:rPr>
              <a:t>cada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uma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dirty="0" err="1">
                <a:sym typeface="Wingdings" panose="05000000000000000000" pitchFamily="2" charset="2"/>
              </a:rPr>
              <a:t>suas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ações</a:t>
            </a:r>
            <a:endParaRPr lang="en-US" altLang="pt-BR" sz="3200" dirty="0">
              <a:sym typeface="Wingdings" panose="05000000000000000000" pitchFamily="2" charset="2"/>
            </a:endParaRPr>
          </a:p>
          <a:p>
            <a:r>
              <a:rPr lang="pt-BR" altLang="pt-BR" dirty="0"/>
              <a:t>O agente deve raciocinar sobre os conjuntos de estados aos quais ele pode chegar pelas ações </a:t>
            </a:r>
          </a:p>
          <a:p>
            <a:pPr>
              <a:buFont typeface="Symbol" panose="05050102010706020507" pitchFamily="18" charset="2"/>
              <a:buNone/>
            </a:pPr>
            <a:r>
              <a:rPr lang="pt-BR" altLang="pt-BR" dirty="0"/>
              <a:t>	Nestes casos, sempre existe uma </a:t>
            </a:r>
            <a:r>
              <a:rPr lang="pt-BR" altLang="pt-BR" dirty="0" err="1"/>
              <a:t>seqüência</a:t>
            </a:r>
            <a:r>
              <a:rPr lang="pt-BR" altLang="pt-BR" dirty="0"/>
              <a:t> de ações que leva a um estado final</a:t>
            </a:r>
          </a:p>
          <a:p>
            <a:r>
              <a:rPr lang="pt-BR" altLang="pt-BR" b="1" dirty="0"/>
              <a:t>Técnica</a:t>
            </a:r>
            <a:r>
              <a:rPr lang="pt-BR" altLang="pt-BR" dirty="0"/>
              <a:t>: busca</a:t>
            </a:r>
            <a:endParaRPr lang="en-US" alt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autoUpdateAnimBg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83B19B78-DB5C-49F7-805A-21A7A9F233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de estados múltiplos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9CF78D43-BC2A-44DD-BB84-F07FB7112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altLang="pt-BR" b="1" dirty="0" err="1">
                <a:sym typeface="Wingdings" panose="05000000000000000000" pitchFamily="2" charset="2"/>
              </a:rPr>
              <a:t>Exemplo</a:t>
            </a:r>
            <a:r>
              <a:rPr lang="en-US" altLang="pt-BR" b="1" dirty="0">
                <a:sym typeface="Wingdings" panose="05000000000000000000" pitchFamily="2" charset="2"/>
              </a:rPr>
              <a:t>: o </a:t>
            </a:r>
            <a:r>
              <a:rPr lang="en-US" altLang="pt-BR" b="1" dirty="0" err="1">
                <a:sym typeface="Wingdings" panose="05000000000000000000" pitchFamily="2" charset="2"/>
              </a:rPr>
              <a:t>mundo</a:t>
            </a:r>
            <a:r>
              <a:rPr lang="en-US" altLang="pt-BR" b="1" dirty="0"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sym typeface="Wingdings" panose="05000000000000000000" pitchFamily="2" charset="2"/>
              </a:rPr>
              <a:t>aspirador</a:t>
            </a:r>
            <a:endParaRPr lang="en-US" altLang="pt-BR" b="1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>
                <a:sym typeface="Wingdings" panose="05000000000000000000" pitchFamily="2" charset="2"/>
              </a:rPr>
              <a:t>Conjunto de </a:t>
            </a:r>
            <a:r>
              <a:rPr lang="en-US" altLang="pt-BR" b="1" dirty="0" err="1">
                <a:sym typeface="Wingdings" panose="05000000000000000000" pitchFamily="2" charset="2"/>
              </a:rPr>
              <a:t>estados</a:t>
            </a:r>
            <a:r>
              <a:rPr lang="en-US" altLang="pt-BR" dirty="0">
                <a:sym typeface="Wingdings" panose="05000000000000000000" pitchFamily="2" charset="2"/>
              </a:rPr>
              <a:t>: </a:t>
            </a:r>
            <a:r>
              <a:rPr lang="en-US" altLang="pt-BR" dirty="0" err="1">
                <a:sym typeface="Wingdings" panose="05000000000000000000" pitchFamily="2" charset="2"/>
              </a:rPr>
              <a:t>cada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estado</a:t>
            </a:r>
            <a:r>
              <a:rPr lang="en-US" altLang="pt-BR" dirty="0">
                <a:sym typeface="Wingdings" panose="05000000000000000000" pitchFamily="2" charset="2"/>
              </a:rPr>
              <a:t> é um </a:t>
            </a:r>
            <a:r>
              <a:rPr lang="en-US" altLang="pt-BR" dirty="0" err="1">
                <a:sym typeface="Wingdings" panose="05000000000000000000" pitchFamily="2" charset="2"/>
              </a:rPr>
              <a:t>subconjunto</a:t>
            </a:r>
            <a:r>
              <a:rPr lang="en-US" altLang="pt-BR" dirty="0">
                <a:sym typeface="Wingdings" panose="05000000000000000000" pitchFamily="2" charset="2"/>
              </a:rPr>
              <a:t> dos 8 </a:t>
            </a:r>
            <a:r>
              <a:rPr lang="en-US" altLang="pt-BR" dirty="0" err="1">
                <a:sym typeface="Wingdings" panose="05000000000000000000" pitchFamily="2" charset="2"/>
              </a:rPr>
              <a:t>estados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possíveis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 err="1">
                <a:sym typeface="Wingdings" panose="05000000000000000000" pitchFamily="2" charset="2"/>
              </a:rPr>
              <a:t>Operadores</a:t>
            </a:r>
            <a:r>
              <a:rPr lang="en-US" altLang="pt-BR" dirty="0">
                <a:sym typeface="Wingdings" panose="05000000000000000000" pitchFamily="2" charset="2"/>
              </a:rPr>
              <a:t>: mover para a </a:t>
            </a:r>
            <a:r>
              <a:rPr lang="en-US" altLang="pt-BR" dirty="0" err="1">
                <a:sym typeface="Wingdings" panose="05000000000000000000" pitchFamily="2" charset="2"/>
              </a:rPr>
              <a:t>esquerda</a:t>
            </a:r>
            <a:r>
              <a:rPr lang="en-US" altLang="pt-BR" dirty="0">
                <a:sym typeface="Wingdings" panose="05000000000000000000" pitchFamily="2" charset="2"/>
              </a:rPr>
              <a:t>, mover para a </a:t>
            </a:r>
            <a:r>
              <a:rPr lang="en-US" altLang="pt-BR" dirty="0" err="1">
                <a:sym typeface="Wingdings" panose="05000000000000000000" pitchFamily="2" charset="2"/>
              </a:rPr>
              <a:t>direita</a:t>
            </a:r>
            <a:r>
              <a:rPr lang="en-US" altLang="pt-BR" dirty="0">
                <a:sym typeface="Wingdings" panose="05000000000000000000" pitchFamily="2" charset="2"/>
              </a:rPr>
              <a:t>, </a:t>
            </a:r>
            <a:r>
              <a:rPr lang="en-US" altLang="pt-BR" dirty="0" err="1">
                <a:sym typeface="Wingdings" panose="05000000000000000000" pitchFamily="2" charset="2"/>
              </a:rPr>
              <a:t>limpar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>
                <a:sym typeface="Wingdings" panose="05000000000000000000" pitchFamily="2" charset="2"/>
              </a:rPr>
              <a:t>Teste do </a:t>
            </a:r>
            <a:r>
              <a:rPr lang="en-US" altLang="pt-BR" b="1" dirty="0" err="1">
                <a:sym typeface="Wingdings" panose="05000000000000000000" pitchFamily="2" charset="2"/>
              </a:rPr>
              <a:t>objetivo</a:t>
            </a:r>
            <a:r>
              <a:rPr lang="en-US" altLang="pt-BR" dirty="0">
                <a:sym typeface="Wingdings" panose="05000000000000000000" pitchFamily="2" charset="2"/>
              </a:rPr>
              <a:t>: </a:t>
            </a:r>
            <a:r>
              <a:rPr lang="en-US" altLang="pt-BR" dirty="0" err="1">
                <a:sym typeface="Wingdings" panose="05000000000000000000" pitchFamily="2" charset="2"/>
              </a:rPr>
              <a:t>nenhum</a:t>
            </a:r>
            <a:r>
              <a:rPr lang="en-US" altLang="pt-BR" dirty="0">
                <a:sym typeface="Wingdings" panose="05000000000000000000" pitchFamily="2" charset="2"/>
              </a:rPr>
              <a:t> dos </a:t>
            </a:r>
            <a:r>
              <a:rPr lang="en-US" altLang="pt-BR" dirty="0" err="1">
                <a:sym typeface="Wingdings" panose="05000000000000000000" pitchFamily="2" charset="2"/>
              </a:rPr>
              <a:t>estados</a:t>
            </a:r>
            <a:r>
              <a:rPr lang="en-US" altLang="pt-BR" dirty="0">
                <a:sym typeface="Wingdings" panose="05000000000000000000" pitchFamily="2" charset="2"/>
              </a:rPr>
              <a:t> do </a:t>
            </a:r>
            <a:r>
              <a:rPr lang="en-US" altLang="pt-BR" dirty="0" err="1">
                <a:sym typeface="Wingdings" panose="05000000000000000000" pitchFamily="2" charset="2"/>
              </a:rPr>
              <a:t>subconjunto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dirty="0" err="1">
                <a:sym typeface="Wingdings" panose="05000000000000000000" pitchFamily="2" charset="2"/>
              </a:rPr>
              <a:t>estados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tem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lixo</a:t>
            </a:r>
            <a:endParaRPr lang="en-US" altLang="pt-BR" dirty="0">
              <a:sym typeface="Wingdings" panose="05000000000000000000" pitchFamily="2" charset="2"/>
            </a:endParaRPr>
          </a:p>
          <a:p>
            <a:pPr marL="1085850" lvl="2"/>
            <a:r>
              <a:rPr lang="en-US" altLang="pt-BR" b="1" dirty="0" err="1">
                <a:sym typeface="Wingdings" panose="05000000000000000000" pitchFamily="2" charset="2"/>
              </a:rPr>
              <a:t>Custo</a:t>
            </a:r>
            <a:r>
              <a:rPr lang="en-US" altLang="pt-BR" b="1" dirty="0"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sym typeface="Wingdings" panose="05000000000000000000" pitchFamily="2" charset="2"/>
              </a:rPr>
              <a:t>caminho</a:t>
            </a:r>
            <a:r>
              <a:rPr lang="en-US" altLang="pt-BR" dirty="0">
                <a:sym typeface="Wingdings" panose="05000000000000000000" pitchFamily="2" charset="2"/>
              </a:rPr>
              <a:t>: </a:t>
            </a:r>
            <a:r>
              <a:rPr lang="en-US" altLang="pt-BR" dirty="0" err="1">
                <a:sym typeface="Wingdings" panose="05000000000000000000" pitchFamily="2" charset="2"/>
              </a:rPr>
              <a:t>cada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ação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custa</a:t>
            </a:r>
            <a:r>
              <a:rPr lang="en-US" altLang="pt-BR" dirty="0">
                <a:sym typeface="Wingdings" panose="05000000000000000000" pitchFamily="2" charset="2"/>
              </a:rPr>
              <a:t>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build="p" autoUpdateAnimBg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35A3668B-2575-458E-93E0-E82C40634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ea typeface="+mj-ea"/>
              </a:rPr>
              <a:t>Como formular um problema?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F33B122C-EC0C-49AF-96D4-98277BD72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de estados múltiplos</a:t>
            </a:r>
          </a:p>
          <a:p>
            <a:pPr lvl="1">
              <a:lnSpc>
                <a:spcPct val="90000"/>
              </a:lnSpc>
            </a:pPr>
            <a:r>
              <a:rPr lang="en-US" altLang="pt-BR" b="1">
                <a:sym typeface="Wingdings" panose="05000000000000000000" pitchFamily="2" charset="2"/>
              </a:rPr>
              <a:t>Exemplo: o mundo do </a:t>
            </a:r>
            <a:br>
              <a:rPr lang="en-US" altLang="pt-BR" b="1">
                <a:sym typeface="Wingdings" panose="05000000000000000000" pitchFamily="2" charset="2"/>
              </a:rPr>
            </a:br>
            <a:r>
              <a:rPr lang="en-US" altLang="pt-BR" b="1">
                <a:sym typeface="Wingdings" panose="05000000000000000000" pitchFamily="2" charset="2"/>
              </a:rPr>
              <a:t>aspirador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pt-BR">
                <a:sym typeface="Wingdings" panose="05000000000000000000" pitchFamily="2" charset="2"/>
              </a:rPr>
              <a:t>	No mundo do aspirador,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quando não há sensores, o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agente sabe que existem 8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estados iniciais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pt-BR">
                <a:sym typeface="Wingdings" panose="05000000000000000000" pitchFamily="2" charset="2"/>
              </a:rPr>
              <a:t>	Pode ser calculado que uma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ação para a </a:t>
            </a:r>
            <a:r>
              <a:rPr lang="en-US" altLang="pt-BR" b="1" i="1">
                <a:sym typeface="Wingdings" panose="05000000000000000000" pitchFamily="2" charset="2"/>
              </a:rPr>
              <a:t>Direita </a:t>
            </a:r>
            <a:r>
              <a:rPr lang="en-US" altLang="pt-BR">
                <a:sym typeface="Wingdings" panose="05000000000000000000" pitchFamily="2" charset="2"/>
              </a:rPr>
              <a:t>chegará a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um dos estados </a:t>
            </a:r>
            <a:r>
              <a:rPr lang="en-US" altLang="pt-BR" b="1">
                <a:sym typeface="Wingdings" panose="05000000000000000000" pitchFamily="2" charset="2"/>
              </a:rPr>
              <a:t>{2, 4, 6, 8}</a:t>
            </a:r>
            <a:r>
              <a:rPr lang="en-US" altLang="pt-BR">
                <a:sym typeface="Wingdings" panose="05000000000000000000" pitchFamily="2" charset="2"/>
              </a:rPr>
              <a:t> e o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agente pode descobrir que a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seqüência de ações </a:t>
            </a:r>
            <a:r>
              <a:rPr lang="en-US" altLang="pt-BR" b="1">
                <a:sym typeface="Wingdings" panose="05000000000000000000" pitchFamily="2" charset="2"/>
              </a:rPr>
              <a:t>[</a:t>
            </a:r>
            <a:r>
              <a:rPr lang="en-US" altLang="pt-BR" b="1" i="1">
                <a:sym typeface="Wingdings" panose="05000000000000000000" pitchFamily="2" charset="2"/>
              </a:rPr>
              <a:t>Direita, </a:t>
            </a:r>
            <a:br>
              <a:rPr lang="en-US" altLang="pt-BR" b="1" i="1">
                <a:sym typeface="Wingdings" panose="05000000000000000000" pitchFamily="2" charset="2"/>
              </a:rPr>
            </a:br>
            <a:r>
              <a:rPr lang="en-US" altLang="pt-BR" b="1" i="1">
                <a:sym typeface="Wingdings" panose="05000000000000000000" pitchFamily="2" charset="2"/>
              </a:rPr>
              <a:t>Limpar, Esquerda, Limpar</a:t>
            </a:r>
            <a:r>
              <a:rPr lang="en-US" altLang="pt-BR" b="1">
                <a:sym typeface="Wingdings" panose="05000000000000000000" pitchFamily="2" charset="2"/>
              </a:rPr>
              <a:t>]</a:t>
            </a:r>
            <a:r>
              <a:rPr lang="en-US" altLang="pt-BR">
                <a:sym typeface="Wingdings" panose="05000000000000000000" pitchFamily="2" charset="2"/>
              </a:rPr>
              <a:t>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garante que o objetivo é </a:t>
            </a:r>
            <a:br>
              <a:rPr lang="en-US" altLang="pt-BR">
                <a:sym typeface="Wingdings" panose="05000000000000000000" pitchFamily="2" charset="2"/>
              </a:rPr>
            </a:br>
            <a:r>
              <a:rPr lang="en-US" altLang="pt-BR">
                <a:sym typeface="Wingdings" panose="05000000000000000000" pitchFamily="2" charset="2"/>
              </a:rPr>
              <a:t>alcançado.</a:t>
            </a:r>
          </a:p>
        </p:txBody>
      </p:sp>
      <p:pic>
        <p:nvPicPr>
          <p:cNvPr id="167940" name="Picture 4">
            <a:extLst>
              <a:ext uri="{FF2B5EF4-FFF2-40B4-BE49-F238E27FC236}">
                <a16:creationId xmlns:a16="http://schemas.microsoft.com/office/drawing/2014/main" id="{8DA0AC2F-B548-4CAD-8729-91672EC5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4" y="1301751"/>
            <a:ext cx="403860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7941" name="Rectangle 5">
            <a:extLst>
              <a:ext uri="{FF2B5EF4-FFF2-40B4-BE49-F238E27FC236}">
                <a16:creationId xmlns:a16="http://schemas.microsoft.com/office/drawing/2014/main" id="{D4C889BB-93F8-4BBC-BAE3-E761B292C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37" y="1899444"/>
            <a:ext cx="1336675" cy="7794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67942" name="Group 6">
            <a:extLst>
              <a:ext uri="{FF2B5EF4-FFF2-40B4-BE49-F238E27FC236}">
                <a16:creationId xmlns:a16="http://schemas.microsoft.com/office/drawing/2014/main" id="{2AD1EA50-F54D-49ED-8A67-1B9C5F42695E}"/>
              </a:ext>
            </a:extLst>
          </p:cNvPr>
          <p:cNvGrpSpPr>
            <a:grpSpLocks/>
          </p:cNvGrpSpPr>
          <p:nvPr/>
        </p:nvGrpSpPr>
        <p:grpSpPr bwMode="auto">
          <a:xfrm>
            <a:off x="9211538" y="1889126"/>
            <a:ext cx="1258887" cy="779463"/>
            <a:chOff x="4839" y="1442"/>
            <a:chExt cx="793" cy="491"/>
          </a:xfrm>
        </p:grpSpPr>
        <p:sp>
          <p:nvSpPr>
            <p:cNvPr id="167943" name="Rectangle 7">
              <a:extLst>
                <a:ext uri="{FF2B5EF4-FFF2-40B4-BE49-F238E27FC236}">
                  <a16:creationId xmlns:a16="http://schemas.microsoft.com/office/drawing/2014/main" id="{2D9A2D61-0E52-4B25-963F-55AE7E125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5" y="1442"/>
              <a:ext cx="647" cy="4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7944" name="Line 8">
              <a:extLst>
                <a:ext uri="{FF2B5EF4-FFF2-40B4-BE49-F238E27FC236}">
                  <a16:creationId xmlns:a16="http://schemas.microsoft.com/office/drawing/2014/main" id="{9A697DCE-FC4E-4847-AD49-F8A47D8E4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9" y="1691"/>
              <a:ext cx="1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67945" name="Group 9">
            <a:extLst>
              <a:ext uri="{FF2B5EF4-FFF2-40B4-BE49-F238E27FC236}">
                <a16:creationId xmlns:a16="http://schemas.microsoft.com/office/drawing/2014/main" id="{F5C431A9-BA6C-4E8D-AFC9-1A85B50C799D}"/>
              </a:ext>
            </a:extLst>
          </p:cNvPr>
          <p:cNvGrpSpPr>
            <a:grpSpLocks/>
          </p:cNvGrpSpPr>
          <p:nvPr/>
        </p:nvGrpSpPr>
        <p:grpSpPr bwMode="auto">
          <a:xfrm>
            <a:off x="9755189" y="2672557"/>
            <a:ext cx="717550" cy="2414587"/>
            <a:chOff x="5190" y="1935"/>
            <a:chExt cx="452" cy="1521"/>
          </a:xfrm>
        </p:grpSpPr>
        <p:sp>
          <p:nvSpPr>
            <p:cNvPr id="167946" name="Rectangle 10">
              <a:extLst>
                <a:ext uri="{FF2B5EF4-FFF2-40B4-BE49-F238E27FC236}">
                  <a16:creationId xmlns:a16="http://schemas.microsoft.com/office/drawing/2014/main" id="{CAD4BF54-B7B8-4DB7-95D4-A7EBCD72F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0" y="3152"/>
              <a:ext cx="452" cy="3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7947" name="Line 11">
              <a:extLst>
                <a:ext uri="{FF2B5EF4-FFF2-40B4-BE49-F238E27FC236}">
                  <a16:creationId xmlns:a16="http://schemas.microsoft.com/office/drawing/2014/main" id="{20139F59-17CE-4F3C-8B8B-6B57D6BAE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2" y="1935"/>
              <a:ext cx="1" cy="1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67948" name="Group 12">
            <a:extLst>
              <a:ext uri="{FF2B5EF4-FFF2-40B4-BE49-F238E27FC236}">
                <a16:creationId xmlns:a16="http://schemas.microsoft.com/office/drawing/2014/main" id="{A8A83780-159A-42D9-AE82-79F513927B12}"/>
              </a:ext>
            </a:extLst>
          </p:cNvPr>
          <p:cNvGrpSpPr>
            <a:grpSpLocks/>
          </p:cNvGrpSpPr>
          <p:nvPr/>
        </p:nvGrpSpPr>
        <p:grpSpPr bwMode="auto">
          <a:xfrm>
            <a:off x="9020176" y="5076725"/>
            <a:ext cx="746125" cy="669925"/>
            <a:chOff x="4733" y="3450"/>
            <a:chExt cx="470" cy="422"/>
          </a:xfrm>
        </p:grpSpPr>
        <p:sp>
          <p:nvSpPr>
            <p:cNvPr id="167949" name="Rectangle 13">
              <a:extLst>
                <a:ext uri="{FF2B5EF4-FFF2-40B4-BE49-F238E27FC236}">
                  <a16:creationId xmlns:a16="http://schemas.microsoft.com/office/drawing/2014/main" id="{1616F282-F9DC-4D74-BE52-9EFF38D2E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3568"/>
              <a:ext cx="452" cy="3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7950" name="Line 14">
              <a:extLst>
                <a:ext uri="{FF2B5EF4-FFF2-40B4-BE49-F238E27FC236}">
                  <a16:creationId xmlns:a16="http://schemas.microsoft.com/office/drawing/2014/main" id="{1600B174-D0D5-49E4-8D5C-7E374306C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8" y="3450"/>
              <a:ext cx="195" cy="1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67951" name="Group 15">
            <a:extLst>
              <a:ext uri="{FF2B5EF4-FFF2-40B4-BE49-F238E27FC236}">
                <a16:creationId xmlns:a16="http://schemas.microsoft.com/office/drawing/2014/main" id="{8B0EC945-A7BE-4F35-8376-0E3207E29D02}"/>
              </a:ext>
            </a:extLst>
          </p:cNvPr>
          <p:cNvGrpSpPr>
            <a:grpSpLocks/>
          </p:cNvGrpSpPr>
          <p:nvPr/>
        </p:nvGrpSpPr>
        <p:grpSpPr bwMode="auto">
          <a:xfrm>
            <a:off x="8702676" y="5798345"/>
            <a:ext cx="635000" cy="533400"/>
            <a:chOff x="4525" y="3889"/>
            <a:chExt cx="400" cy="336"/>
          </a:xfrm>
        </p:grpSpPr>
        <p:sp>
          <p:nvSpPr>
            <p:cNvPr id="167952" name="Rectangle 16">
              <a:extLst>
                <a:ext uri="{FF2B5EF4-FFF2-40B4-BE49-F238E27FC236}">
                  <a16:creationId xmlns:a16="http://schemas.microsoft.com/office/drawing/2014/main" id="{D89FDE8B-59E2-4E42-B179-16E236F80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4077"/>
              <a:ext cx="218" cy="1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7953" name="Line 17">
              <a:extLst>
                <a:ext uri="{FF2B5EF4-FFF2-40B4-BE49-F238E27FC236}">
                  <a16:creationId xmlns:a16="http://schemas.microsoft.com/office/drawing/2014/main" id="{EFCD183B-D861-4DEB-B32C-F905942872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2" y="3889"/>
              <a:ext cx="203" cy="17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 autoUpdateAnimBg="0" advAuto="0"/>
      <p:bldP spid="1679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1D475FBE-49E1-414F-AE2D-78A030428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contingenciais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14E08368-5385-4F75-9264-BD7AC2366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6128" y="1461641"/>
            <a:ext cx="10927672" cy="435133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</a:pPr>
            <a:r>
              <a:rPr lang="pt-BR" altLang="pt-BR" b="1" dirty="0"/>
              <a:t>Conhecimento do agente</a:t>
            </a:r>
            <a:endParaRPr lang="pt-BR" altLang="pt-BR" dirty="0"/>
          </a:p>
          <a:p>
            <a:pPr marL="1146175" lvl="2" indent="-288925"/>
            <a:r>
              <a:rPr lang="pt-BR" altLang="pt-BR" dirty="0"/>
              <a:t>O agente não enxerga o ambiente inteiro </a:t>
            </a:r>
          </a:p>
          <a:p>
            <a:pPr marL="1146175" lvl="2" indent="-288925" algn="ctr">
              <a:buClr>
                <a:schemeClr val="tx1"/>
              </a:buClr>
              <a:buNone/>
            </a:pPr>
            <a:r>
              <a:rPr lang="pt-BR" altLang="pt-BR" b="1" dirty="0"/>
              <a:t>OU</a:t>
            </a:r>
            <a:r>
              <a:rPr lang="pt-BR" altLang="pt-BR" dirty="0">
                <a:solidFill>
                  <a:schemeClr val="accent2"/>
                </a:solidFill>
              </a:rPr>
              <a:t> </a:t>
            </a:r>
            <a:endParaRPr lang="pt-BR" altLang="pt-BR" dirty="0"/>
          </a:p>
          <a:p>
            <a:pPr marL="1146175" lvl="2" indent="-288925"/>
            <a:r>
              <a:rPr lang="pt-BR" altLang="pt-BR" dirty="0"/>
              <a:t>O agente não sabe precisar o efeito das ações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 sz="2000" b="1" dirty="0"/>
              <a:t>	Exemplo</a:t>
            </a:r>
            <a:r>
              <a:rPr lang="pt-BR" altLang="pt-BR" sz="2000" dirty="0"/>
              <a:t>: agente enxerga apenas o quarto onde está; dirigir com mapa</a:t>
            </a:r>
          </a:p>
          <a:p>
            <a:pPr lvl="1">
              <a:lnSpc>
                <a:spcPct val="90000"/>
              </a:lnSpc>
            </a:pPr>
            <a:r>
              <a:rPr lang="pt-BR" altLang="pt-BR" dirty="0"/>
              <a:t>Não há uma </a:t>
            </a:r>
            <a:r>
              <a:rPr lang="pt-BR" altLang="pt-BR" dirty="0" err="1"/>
              <a:t>seqüência</a:t>
            </a:r>
            <a:r>
              <a:rPr lang="pt-BR" altLang="pt-BR" dirty="0"/>
              <a:t> prévia de ações que garanta a solução do problema</a:t>
            </a:r>
          </a:p>
          <a:p>
            <a:pPr marL="0" indent="0">
              <a:buNone/>
            </a:pP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pt-BR" altLang="pt-BR" dirty="0"/>
              <a:t>O agente precisa intercalar busca e execução</a:t>
            </a:r>
          </a:p>
          <a:p>
            <a:pPr lvl="1">
              <a:buNone/>
            </a:pPr>
            <a:r>
              <a:rPr lang="pt-BR" altLang="pt-BR" b="1" dirty="0"/>
              <a:t>	Exemplo:</a:t>
            </a:r>
            <a:r>
              <a:rPr lang="pt-BR" altLang="pt-BR" dirty="0"/>
              <a:t> o agente só pode decidir aspirar quando chegar ao quarto</a:t>
            </a:r>
          </a:p>
          <a:p>
            <a:pPr marL="1085850" lvl="2">
              <a:buNone/>
            </a:pPr>
            <a:r>
              <a:rPr lang="pt-BR" altLang="pt-BR" dirty="0"/>
              <a:t>	{1,5} </a:t>
            </a:r>
            <a:r>
              <a:rPr lang="pt-BR" altLang="pt-BR" dirty="0">
                <a:sym typeface="Symbol" panose="05050102010706020507" pitchFamily="18" charset="2"/>
              </a:rPr>
              <a:t></a:t>
            </a:r>
            <a:r>
              <a:rPr lang="pt-BR" altLang="pt-BR" dirty="0"/>
              <a:t> [aspirar, direita, aspirar se existe poeira]</a:t>
            </a:r>
          </a:p>
          <a:p>
            <a:pPr lvl="1"/>
            <a:r>
              <a:rPr lang="pt-BR" altLang="pt-BR" b="1" dirty="0"/>
              <a:t>Técnica</a:t>
            </a:r>
            <a:r>
              <a:rPr lang="pt-BR" altLang="pt-BR" dirty="0"/>
              <a:t>: Planejamento </a:t>
            </a:r>
          </a:p>
          <a:p>
            <a:pPr marL="1085850" lvl="2"/>
            <a:r>
              <a:rPr lang="pt-BR" altLang="pt-BR" dirty="0"/>
              <a:t>O agente constrói uma</a:t>
            </a:r>
            <a:r>
              <a:rPr lang="pt-BR" altLang="pt-BR" b="1" dirty="0"/>
              <a:t> </a:t>
            </a:r>
            <a:r>
              <a:rPr lang="pt-BR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árvore de ações</a:t>
            </a:r>
            <a:r>
              <a:rPr lang="pt-BR" altLang="pt-BR" b="1" dirty="0"/>
              <a:t>, </a:t>
            </a:r>
            <a:r>
              <a:rPr lang="pt-BR" altLang="pt-BR" dirty="0"/>
              <a:t>onde cada ramo lida com uma</a:t>
            </a:r>
            <a:r>
              <a:rPr lang="pt-BR" altLang="pt-BR" b="1" dirty="0"/>
              <a:t> </a:t>
            </a:r>
            <a:r>
              <a:rPr lang="pt-BR" altLang="pt-BR" dirty="0"/>
              <a:t>possível</a:t>
            </a:r>
            <a:r>
              <a:rPr lang="pt-BR" altLang="pt-BR" b="1" dirty="0"/>
              <a:t> </a:t>
            </a:r>
            <a:r>
              <a:rPr lang="pt-BR" altLang="pt-BR" dirty="0"/>
              <a:t>contingência</a:t>
            </a:r>
            <a:r>
              <a:rPr lang="pt-BR" altLang="pt-BR" b="1" dirty="0"/>
              <a:t>. </a:t>
            </a:r>
            <a:endParaRPr lang="en-US" altLang="pt-BR" b="1" dirty="0"/>
          </a:p>
          <a:p>
            <a:pPr lvl="1">
              <a:lnSpc>
                <a:spcPct val="90000"/>
              </a:lnSpc>
            </a:pPr>
            <a:endParaRPr lang="pt-BR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7E242F55-AAD1-448A-940C-51DB14B92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Problemas exploratórios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97D44FA6-5991-4CB8-8DDF-6C8ED8C4C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pt-BR" altLang="pt-BR" b="1" dirty="0"/>
              <a:t>Conhecimento do agente</a:t>
            </a:r>
            <a:endParaRPr lang="pt-BR" altLang="pt-BR" dirty="0"/>
          </a:p>
          <a:p>
            <a:pPr marL="1085850" lvl="2"/>
            <a:r>
              <a:rPr lang="pt-BR" altLang="pt-BR" dirty="0"/>
              <a:t>o agente não conhece seus possíveis estados </a:t>
            </a:r>
          </a:p>
          <a:p>
            <a:pPr marL="1085850" lvl="2" algn="ctr">
              <a:buNone/>
            </a:pPr>
            <a:r>
              <a:rPr lang="pt-BR" altLang="pt-BR" b="1" dirty="0"/>
              <a:t>E</a:t>
            </a:r>
            <a:endParaRPr lang="pt-BR" altLang="pt-BR" dirty="0"/>
          </a:p>
          <a:p>
            <a:pPr marL="1085850" lvl="2"/>
            <a:r>
              <a:rPr lang="pt-BR" altLang="pt-BR" dirty="0"/>
              <a:t>o agente não sabe o efeito de suas ações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Symbol" panose="05050102010706020507" pitchFamily="18" charset="2"/>
              <a:buNone/>
            </a:pPr>
            <a:r>
              <a:rPr lang="pt-BR" altLang="pt-BR" b="1" u="sng" dirty="0"/>
              <a:t>	</a:t>
            </a:r>
            <a:r>
              <a:rPr lang="pt-BR" altLang="pt-BR" b="1" dirty="0"/>
              <a:t>Exemplo</a:t>
            </a:r>
            <a:r>
              <a:rPr lang="pt-BR" altLang="pt-BR" dirty="0"/>
              <a:t>: estar perdido em uma cidade desconhecida sem mapa</a:t>
            </a:r>
          </a:p>
          <a:p>
            <a:pPr lvl="1">
              <a:lnSpc>
                <a:spcPct val="90000"/>
              </a:lnSpc>
            </a:pPr>
            <a:r>
              <a:rPr lang="pt-BR" altLang="pt-BR" dirty="0"/>
              <a:t>O agente deve explorar seu ambiente, descobrindo gradualmente o resultado de suas ações e os estados existentes</a:t>
            </a:r>
          </a:p>
          <a:p>
            <a:pPr marL="1085850" lvl="2">
              <a:buNone/>
            </a:pPr>
            <a:r>
              <a:rPr lang="pt-BR" altLang="pt-BR" sz="1800" dirty="0"/>
              <a:t>	</a:t>
            </a:r>
            <a:r>
              <a:rPr lang="pt-BR" altLang="pt-BR" dirty="0"/>
              <a:t>Se o agente </a:t>
            </a:r>
            <a:r>
              <a:rPr lang="pt-BR" altLang="en-US" dirty="0"/>
              <a:t>“</a:t>
            </a:r>
            <a:r>
              <a:rPr lang="pt-BR" altLang="pt-BR" dirty="0"/>
              <a:t>sobreviver</a:t>
            </a:r>
            <a:r>
              <a:rPr lang="pt-BR" altLang="en-US" dirty="0"/>
              <a:t>”</a:t>
            </a:r>
            <a:r>
              <a:rPr lang="pt-BR" altLang="pt-BR" dirty="0"/>
              <a:t>, terá aprendido um mapa do ambiente que poderá ser reutilizado em outros problemas</a:t>
            </a:r>
          </a:p>
          <a:p>
            <a:pPr lvl="1">
              <a:lnSpc>
                <a:spcPct val="90000"/>
              </a:lnSpc>
            </a:pPr>
            <a:r>
              <a:rPr lang="pt-BR" altLang="pt-BR" b="1" dirty="0"/>
              <a:t>Técnica</a:t>
            </a:r>
            <a:r>
              <a:rPr lang="pt-BR" altLang="pt-BR" dirty="0"/>
              <a:t>: Aprendizagem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BE3E6BB9-A285-41E0-BAF0-6D70D09FA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Implementação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D6E5D1ED-4F04-44A6-9CE1-D06D286BD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Modelo genérico de agentes resolvedores de problemas</a:t>
            </a: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91157F79-F84D-49F0-BF19-9555DA4C7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2257426"/>
            <a:ext cx="5707062" cy="3194721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7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função Agente-Simples-SP(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 retorna uma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ação</a:t>
            </a:r>
            <a:endParaRPr lang="pt-BR" altLang="pt-BR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entrada: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, um dado perceptivo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estado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Atualiza-Estado(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estado, p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se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(seqüência de ações) está vazia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então 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(objetivo)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Formula-Objetivo(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estado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problema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Formula-Problema(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estado, 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Busca(</a:t>
            </a:r>
            <a:r>
              <a:rPr lang="pt-BR" altLang="pt-BR" sz="2000" b="1" i="1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problema</a:t>
            </a:r>
            <a:r>
              <a:rPr lang="pt-BR" altLang="pt-BR" sz="2000" b="1">
                <a:solidFill>
                  <a:srgbClr val="FF00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endParaRPr lang="pt-BR" altLang="pt-BR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 algn="l">
              <a:lnSpc>
                <a:spcPct val="90000"/>
              </a:lnSpc>
            </a:pP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ação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Primeira(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s, estado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Resto(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s, estado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retorna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ação</a:t>
            </a:r>
            <a:r>
              <a:rPr lang="pt-BR" altLang="pt-BR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 animBg="1" autoUpdateAnimBg="0"/>
      <p:bldP spid="172035" grpId="0" build="p" autoUpdateAnimBg="0" advAuto="0"/>
      <p:bldP spid="17203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11234058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10" y="1363060"/>
            <a:ext cx="9539056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800" b="1" dirty="0"/>
              <a:t>Problema de IA</a:t>
            </a:r>
            <a:endParaRPr lang="pt-BR" altLang="pt-BR" sz="4800" dirty="0"/>
          </a:p>
        </p:txBody>
      </p:sp>
    </p:spTree>
    <p:extLst>
      <p:ext uri="{BB962C8B-B14F-4D97-AF65-F5344CB8AC3E}">
        <p14:creationId xmlns:p14="http://schemas.microsoft.com/office/powerpoint/2010/main" val="218286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D77F58B4-C335-4C6F-923A-862DEF6897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Implementação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F6AF2D06-DC06-4C02-AF52-B09059986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Espaços de Estados </a:t>
            </a:r>
            <a:r>
              <a:rPr lang="pt-BR" altLang="pt-BR"/>
              <a:t>podem ser representados como uma árvore onde os estados são nós e as operações são arcos</a:t>
            </a:r>
          </a:p>
          <a:p>
            <a:pPr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	Os nós da árvore podem guardar mais informação do que apenas o estado. Formam uma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estrutura</a:t>
            </a:r>
            <a:r>
              <a:rPr lang="pt-BR" altLang="pt-BR"/>
              <a:t> de dados com 5 componentes: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	1. o estado correspondente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	2. o seu nó pai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	3. o operador aplicado para gerar o nó (a partir do pai)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	4. a profundidade do nó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/>
              <a:t> 	5. o custo do nó (desde a raiz)</a:t>
            </a:r>
            <a:endParaRPr lang="pt-BR" altLang="pt-BR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D40D791F-E301-4ADD-941D-33EA75570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Implementação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EB49D968-E842-4C5C-8881-FE9E69F77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>
                <a:effectLst>
                  <a:outerShdw blurRad="38100" dist="38100" dir="2700000" algn="tl">
                    <a:srgbClr val="C0C0C0"/>
                  </a:outerShdw>
                </a:effectLst>
              </a:rPr>
              <a:t>Busca em espaço de estados</a:t>
            </a:r>
          </a:p>
        </p:txBody>
      </p:sp>
      <p:sp>
        <p:nvSpPr>
          <p:cNvPr id="174084" name="Rectangle 4">
            <a:extLst>
              <a:ext uri="{FF2B5EF4-FFF2-40B4-BE49-F238E27FC236}">
                <a16:creationId xmlns:a16="http://schemas.microsoft.com/office/drawing/2014/main" id="{FB22136A-7E60-4B7D-A6B2-01287E055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2257426"/>
            <a:ext cx="8159750" cy="2847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78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função Busca-Genérica 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problema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, Função-Insere) </a:t>
            </a:r>
            <a:b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retorna uma solução ou falha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fronteira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Faz-Fila(Faz-Nó(Estado-Inicial[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problema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]))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loop do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      se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fronteira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está vazia então retorna falha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nó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Remove-Primeiro(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fronteira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se Teste-Término[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problema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] aplicado a Estado[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nó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] tiver sucesso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então retorna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nó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       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fronteira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  <a:latin typeface="Symbol" panose="05050102010706020507" pitchFamily="18" charset="2"/>
              </a:rPr>
              <a:t>¬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Função-Insere(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fronteira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, Operadores[</a:t>
            </a:r>
            <a:r>
              <a:rPr lang="pt-BR" altLang="pt-BR" sz="20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proble</a:t>
            </a: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ma])</a:t>
            </a:r>
          </a:p>
          <a:p>
            <a:pPr lvl="1" algn="l">
              <a:lnSpc>
                <a:spcPct val="90000"/>
              </a:lnSpc>
            </a:pPr>
            <a:r>
              <a:rPr lang="pt-BR" altLang="pt-BR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  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4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410322EE-C005-4C65-AA5F-4647B76C3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procurar a solução de um problema?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BE1D384F-7765-4AA3-87DE-2AF31428397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84239" y="1568173"/>
            <a:ext cx="5181600" cy="4351338"/>
          </a:xfrm>
        </p:spPr>
        <p:txBody>
          <a:bodyPr/>
          <a:lstStyle/>
          <a:p>
            <a:pPr>
              <a:lnSpc>
                <a:spcPct val="90000"/>
              </a:lnSpc>
              <a:buFont typeface="Symbol" charset="0"/>
              <a:buChar char="¨"/>
              <a:defRPr/>
            </a:pPr>
            <a:r>
              <a:rPr lang="pt-BR" sz="32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Problema de busca geral</a:t>
            </a:r>
            <a:endParaRPr lang="pt-BR" sz="20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6D1FEFD4-B007-43E9-8E08-923AF4DA4E5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222633" y="1568173"/>
            <a:ext cx="5181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Representação de uma árvore de busca</a:t>
            </a:r>
            <a:endParaRPr lang="pt-BR" altLang="pt-BR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75109" name="Object 5">
            <a:extLst>
              <a:ext uri="{FF2B5EF4-FFF2-40B4-BE49-F238E27FC236}">
                <a16:creationId xmlns:a16="http://schemas.microsoft.com/office/drawing/2014/main" id="{BD6F6C21-2AF0-44EC-9236-25990578D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4" y="2514601"/>
          <a:ext cx="40862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Figura" r:id="rId3" imgW="3429000" imgH="2581656" progId="Word.Picture.8">
                  <p:embed/>
                </p:oleObj>
              </mc:Choice>
              <mc:Fallback>
                <p:oleObj name="Figura" r:id="rId3" imgW="3429000" imgH="2581656" progId="Word.Picture.8">
                  <p:embed/>
                  <p:pic>
                    <p:nvPicPr>
                      <p:cNvPr id="175109" name="Object 5">
                        <a:extLst>
                          <a:ext uri="{FF2B5EF4-FFF2-40B4-BE49-F238E27FC236}">
                            <a16:creationId xmlns:a16="http://schemas.microsoft.com/office/drawing/2014/main" id="{BD6F6C21-2AF0-44EC-9236-25990578D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4" y="2514601"/>
                        <a:ext cx="4086225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66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5111" name="Picture 7">
            <a:extLst>
              <a:ext uri="{FF2B5EF4-FFF2-40B4-BE49-F238E27FC236}">
                <a16:creationId xmlns:a16="http://schemas.microsoft.com/office/drawing/2014/main" id="{64E2D1E3-7714-489C-98DB-86ED0ECB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33" y="2621137"/>
            <a:ext cx="33528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8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4F6B7D2C-0558-4810-B780-B89F482C8C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procurar a solução de um problema?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F3157D28-24CD-467F-943A-BF58DEE8035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926994"/>
            <a:ext cx="8710612" cy="3328586"/>
          </a:xfrm>
        </p:spPr>
        <p:txBody>
          <a:bodyPr/>
          <a:lstStyle/>
          <a:p>
            <a:r>
              <a:rPr lang="pt-BR" altLang="pt-B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Métodos para a resolução de problema</a:t>
            </a:r>
          </a:p>
          <a:p>
            <a:pPr lvl="1"/>
            <a:r>
              <a:rPr lang="pt-BR" altLang="pt-BR" sz="2800" b="1" dirty="0"/>
              <a:t>Satisfação de restrições</a:t>
            </a:r>
          </a:p>
          <a:p>
            <a:pPr lvl="1"/>
            <a:r>
              <a:rPr lang="pt-BR" altLang="pt-BR" sz="2800" b="1" dirty="0"/>
              <a:t>Busca exaustiva (ou cega)</a:t>
            </a:r>
            <a:endParaRPr lang="en-US" altLang="pt-BR" sz="2800" dirty="0"/>
          </a:p>
          <a:p>
            <a:pPr lvl="1"/>
            <a:r>
              <a:rPr lang="pt-BR" altLang="pt-BR" sz="2800" b="1" dirty="0"/>
              <a:t>Busca heurística (ou informada)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8D4779FE-F5AD-4E12-AE3F-C8714B471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891" y="143184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Satisfação de restrições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E4249DF6-F1CA-4AD4-A9AE-A68920D1DA8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6900" y="1341068"/>
            <a:ext cx="8710612" cy="5072062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pt-BR" sz="2800" dirty="0"/>
              <a:t>Um </a:t>
            </a:r>
            <a:r>
              <a:rPr lang="en-US" altLang="pt-BR" sz="2800" b="1" dirty="0" err="1"/>
              <a:t>problema</a:t>
            </a:r>
            <a:r>
              <a:rPr lang="en-US" altLang="pt-BR" sz="2800" b="1" dirty="0"/>
              <a:t> de </a:t>
            </a:r>
            <a:r>
              <a:rPr lang="en-US" altLang="pt-BR" sz="2800" b="1" dirty="0" err="1"/>
              <a:t>satisfação</a:t>
            </a:r>
            <a:r>
              <a:rPr lang="en-US" altLang="pt-BR" sz="2800" b="1" dirty="0"/>
              <a:t> de </a:t>
            </a:r>
            <a:r>
              <a:rPr lang="en-US" altLang="pt-BR" sz="2800" b="1" dirty="0" err="1"/>
              <a:t>restrições</a:t>
            </a:r>
            <a:r>
              <a:rPr lang="en-US" altLang="pt-BR" sz="2800" dirty="0"/>
              <a:t> é </a:t>
            </a:r>
            <a:r>
              <a:rPr lang="en-US" altLang="pt-BR" sz="2800" dirty="0" err="1"/>
              <a:t>composto</a:t>
            </a:r>
            <a:r>
              <a:rPr lang="en-US" altLang="pt-BR" sz="2800" dirty="0"/>
              <a:t> de: </a:t>
            </a:r>
          </a:p>
          <a:p>
            <a:pPr lvl="2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pt-BR" sz="2400" dirty="0"/>
              <a:t>1. </a:t>
            </a:r>
            <a:r>
              <a:rPr lang="en-US" altLang="pt-BR" sz="2400" b="1" dirty="0" err="1"/>
              <a:t>Estados</a:t>
            </a:r>
            <a:r>
              <a:rPr lang="en-US" altLang="pt-BR" sz="2400" dirty="0"/>
              <a:t>, que </a:t>
            </a:r>
            <a:r>
              <a:rPr lang="en-US" altLang="pt-BR" sz="2400" dirty="0" err="1"/>
              <a:t>correspondem</a:t>
            </a:r>
            <a:r>
              <a:rPr lang="en-US" altLang="pt-BR" sz="2400" dirty="0"/>
              <a:t> a </a:t>
            </a:r>
            <a:r>
              <a:rPr lang="en-US" altLang="pt-BR" sz="2400" dirty="0" err="1"/>
              <a:t>valores</a:t>
            </a:r>
            <a:r>
              <a:rPr lang="en-US" altLang="pt-BR" sz="2400" dirty="0"/>
              <a:t> de um conjunto de </a:t>
            </a:r>
            <a:r>
              <a:rPr lang="en-US" altLang="pt-BR" sz="2400" dirty="0" err="1"/>
              <a:t>variáveis</a:t>
            </a:r>
            <a:endParaRPr lang="en-US" altLang="pt-BR" sz="2400" dirty="0"/>
          </a:p>
          <a:p>
            <a:pPr lvl="2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pt-BR" sz="2400" dirty="0"/>
              <a:t>2. O </a:t>
            </a:r>
            <a:r>
              <a:rPr lang="en-US" altLang="pt-BR" sz="2400" b="1" dirty="0"/>
              <a:t>teste de </a:t>
            </a:r>
            <a:r>
              <a:rPr lang="en-US" altLang="pt-BR" sz="2400" b="1" dirty="0" err="1"/>
              <a:t>objetivo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especifica</a:t>
            </a:r>
            <a:r>
              <a:rPr lang="en-US" altLang="pt-BR" sz="2400" dirty="0"/>
              <a:t> um conjunto de </a:t>
            </a:r>
            <a:r>
              <a:rPr lang="en-US" altLang="pt-BR" sz="2400" b="1" dirty="0" err="1"/>
              <a:t>restrições</a:t>
            </a:r>
            <a:r>
              <a:rPr lang="en-US" altLang="pt-BR" sz="2400" dirty="0"/>
              <a:t> que </a:t>
            </a:r>
            <a:r>
              <a:rPr lang="en-US" altLang="pt-BR" sz="2400" dirty="0" err="1"/>
              <a:t>os</a:t>
            </a:r>
            <a:r>
              <a:rPr lang="en-US" altLang="pt-BR" sz="2400" dirty="0"/>
              <a:t> </a:t>
            </a:r>
            <a:r>
              <a:rPr lang="en-US" altLang="pt-BR" sz="2400" b="1" dirty="0" err="1"/>
              <a:t>valores</a:t>
            </a:r>
            <a:r>
              <a:rPr lang="en-US" altLang="pt-BR" sz="2400" b="1" dirty="0"/>
              <a:t> </a:t>
            </a:r>
            <a:r>
              <a:rPr lang="en-US" altLang="pt-BR" sz="2400" b="1" dirty="0" err="1"/>
              <a:t>devem</a:t>
            </a:r>
            <a:r>
              <a:rPr lang="en-US" altLang="pt-BR" sz="2400" b="1" dirty="0"/>
              <a:t> </a:t>
            </a:r>
            <a:r>
              <a:rPr lang="en-US" altLang="pt-BR" sz="2400" b="1" dirty="0" err="1"/>
              <a:t>obedecer</a:t>
            </a:r>
            <a:r>
              <a:rPr lang="en-US" altLang="pt-BR" sz="2400" dirty="0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9025A36F-12A9-4E0D-B272-D4E695D91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907" y="48418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Satisfação de restrições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89BC5D3A-B419-49AB-A1C5-814954B7B9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36795" y="1373981"/>
            <a:ext cx="8710612" cy="5072062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pt-BR" sz="2800" b="1" dirty="0" err="1"/>
              <a:t>Problemas</a:t>
            </a:r>
            <a:r>
              <a:rPr lang="en-US" altLang="pt-BR" sz="2800" b="1" dirty="0"/>
              <a:t> de </a:t>
            </a:r>
            <a:r>
              <a:rPr lang="en-US" altLang="pt-BR" sz="2800" b="1" dirty="0" err="1"/>
              <a:t>busca</a:t>
            </a:r>
            <a:r>
              <a:rPr lang="en-US" altLang="pt-BR" sz="2800" b="1" dirty="0"/>
              <a:t> </a:t>
            </a:r>
            <a:r>
              <a:rPr lang="en-US" altLang="pt-BR" sz="2800" b="1" dirty="0" err="1"/>
              <a:t>comuns</a:t>
            </a:r>
            <a:endParaRPr lang="en-US" altLang="pt-BR" sz="2800" dirty="0"/>
          </a:p>
          <a:p>
            <a:pPr lvl="2">
              <a:lnSpc>
                <a:spcPct val="90000"/>
              </a:lnSpc>
            </a:pPr>
            <a:r>
              <a:rPr lang="en-US" altLang="pt-BR" sz="2400" dirty="0"/>
              <a:t>Estado é </a:t>
            </a:r>
            <a:r>
              <a:rPr lang="en-US" altLang="pt-BR" sz="2400" dirty="0" err="1"/>
              <a:t>uma</a:t>
            </a:r>
            <a:r>
              <a:rPr lang="en-US" altLang="pt-BR" sz="2400" dirty="0"/>
              <a:t> </a:t>
            </a:r>
            <a:r>
              <a:rPr lang="ja-JP" altLang="en-US" sz="2400" dirty="0">
                <a:latin typeface="Arial" panose="020B0604020202020204" pitchFamily="34" charset="0"/>
              </a:rPr>
              <a:t>“</a:t>
            </a:r>
            <a:r>
              <a:rPr lang="en-US" altLang="ja-JP" sz="2400" dirty="0" err="1"/>
              <a:t>caixa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preta</a:t>
            </a:r>
            <a:r>
              <a:rPr lang="ja-JP" altLang="en-US" sz="2400" dirty="0">
                <a:latin typeface="Arial" panose="020B0604020202020204" pitchFamily="34" charset="0"/>
              </a:rPr>
              <a:t>”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ou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seja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qualquer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velha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estrutura</a:t>
            </a:r>
            <a:r>
              <a:rPr lang="en-US" altLang="ja-JP" sz="2400" dirty="0"/>
              <a:t> de dados que </a:t>
            </a:r>
            <a:r>
              <a:rPr lang="en-US" altLang="ja-JP" sz="2400" dirty="0" err="1"/>
              <a:t>possibilite</a:t>
            </a:r>
            <a:r>
              <a:rPr lang="en-US" altLang="ja-JP" sz="2400" dirty="0"/>
              <a:t> teste de </a:t>
            </a:r>
            <a:r>
              <a:rPr lang="en-US" altLang="ja-JP" sz="2400" dirty="0" err="1"/>
              <a:t>objetivo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avaliação</a:t>
            </a:r>
            <a:r>
              <a:rPr lang="en-US" altLang="ja-JP" sz="2400" dirty="0"/>
              <a:t> e </a:t>
            </a:r>
            <a:r>
              <a:rPr lang="en-US" altLang="ja-JP" sz="2400" dirty="0" err="1"/>
              <a:t>sucessor</a:t>
            </a:r>
            <a:endParaRPr lang="en-US" altLang="ja-JP" sz="2400" dirty="0"/>
          </a:p>
          <a:p>
            <a:pPr lvl="1">
              <a:lnSpc>
                <a:spcPct val="90000"/>
              </a:lnSpc>
            </a:pPr>
            <a:r>
              <a:rPr lang="en-US" altLang="pt-BR" sz="2800" b="1" dirty="0" err="1"/>
              <a:t>Satisfação</a:t>
            </a:r>
            <a:r>
              <a:rPr lang="en-US" altLang="pt-BR" sz="2800" b="1" dirty="0"/>
              <a:t> de </a:t>
            </a:r>
            <a:r>
              <a:rPr lang="en-US" altLang="pt-BR" sz="2800" b="1" dirty="0" err="1"/>
              <a:t>restrições</a:t>
            </a:r>
            <a:endParaRPr lang="en-US" altLang="pt-BR" sz="2800" dirty="0"/>
          </a:p>
          <a:p>
            <a:pPr lvl="2">
              <a:lnSpc>
                <a:spcPct val="90000"/>
              </a:lnSpc>
            </a:pPr>
            <a:r>
              <a:rPr lang="en-US" altLang="pt-BR" sz="2400" dirty="0"/>
              <a:t>Estado é </a:t>
            </a:r>
            <a:r>
              <a:rPr lang="en-US" altLang="pt-BR" sz="2400" dirty="0" err="1"/>
              <a:t>definido</a:t>
            </a:r>
            <a:r>
              <a:rPr lang="en-US" altLang="pt-BR" sz="2400" dirty="0"/>
              <a:t> por </a:t>
            </a:r>
            <a:r>
              <a:rPr lang="en-US" altLang="pt-BR" sz="2400" i="1" dirty="0" err="1"/>
              <a:t>variáveis</a:t>
            </a:r>
            <a:r>
              <a:rPr lang="en-US" altLang="pt-BR" sz="2400" i="1" dirty="0"/>
              <a:t> V</a:t>
            </a:r>
            <a:r>
              <a:rPr lang="en-US" altLang="pt-BR" sz="2400" i="1" baseline="-25000" dirty="0"/>
              <a:t>i</a:t>
            </a:r>
            <a:r>
              <a:rPr lang="en-US" altLang="pt-BR" sz="2400" dirty="0"/>
              <a:t>, com </a:t>
            </a:r>
            <a:r>
              <a:rPr lang="en-US" altLang="pt-BR" sz="2400" i="1" dirty="0" err="1"/>
              <a:t>valores</a:t>
            </a:r>
            <a:r>
              <a:rPr lang="en-US" altLang="pt-BR" sz="2400" i="1" dirty="0"/>
              <a:t> </a:t>
            </a:r>
            <a:r>
              <a:rPr lang="en-US" altLang="pt-BR" sz="2400" dirty="0"/>
              <a:t>de um </a:t>
            </a:r>
            <a:r>
              <a:rPr lang="en-US" altLang="pt-BR" sz="2400" i="1" dirty="0" err="1"/>
              <a:t>domínio</a:t>
            </a:r>
            <a:r>
              <a:rPr lang="en-US" altLang="pt-BR" sz="2400" i="1" dirty="0"/>
              <a:t> D</a:t>
            </a:r>
            <a:r>
              <a:rPr lang="en-US" altLang="pt-BR" sz="2400" i="1" baseline="-25000" dirty="0"/>
              <a:t>i</a:t>
            </a:r>
            <a:endParaRPr lang="en-US" altLang="pt-BR" sz="2400" dirty="0"/>
          </a:p>
          <a:p>
            <a:pPr lvl="2">
              <a:lnSpc>
                <a:spcPct val="90000"/>
              </a:lnSpc>
            </a:pPr>
            <a:r>
              <a:rPr lang="en-US" altLang="pt-BR" sz="2400" dirty="0"/>
              <a:t>O teste de </a:t>
            </a:r>
            <a:r>
              <a:rPr lang="en-US" altLang="pt-BR" sz="2400" dirty="0" err="1"/>
              <a:t>objetivo</a:t>
            </a:r>
            <a:r>
              <a:rPr lang="en-US" altLang="pt-BR" sz="2400" dirty="0"/>
              <a:t> é um conjunto de </a:t>
            </a:r>
            <a:r>
              <a:rPr lang="en-US" altLang="pt-BR" sz="2400" dirty="0" err="1"/>
              <a:t>restrições</a:t>
            </a:r>
            <a:r>
              <a:rPr lang="en-US" altLang="pt-BR" sz="2400" dirty="0"/>
              <a:t> que </a:t>
            </a:r>
            <a:r>
              <a:rPr lang="en-US" altLang="pt-BR" sz="2400" dirty="0" err="1"/>
              <a:t>especificam</a:t>
            </a:r>
            <a:r>
              <a:rPr lang="en-US" altLang="pt-BR" sz="2400" dirty="0"/>
              <a:t> </a:t>
            </a:r>
            <a:r>
              <a:rPr lang="en-US" altLang="pt-BR" sz="2400" dirty="0" err="1"/>
              <a:t>combinações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alcançáveis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valores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através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subconjuntos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variáveis</a:t>
            </a:r>
            <a:endParaRPr lang="en-US" altLang="pt-BR" sz="2400" dirty="0"/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en-US" altLang="pt-BR" sz="2000" b="1" u="sng" dirty="0"/>
              <a:t>	</a:t>
            </a:r>
            <a:r>
              <a:rPr lang="en-US" altLang="pt-BR" sz="2000" b="1" dirty="0" err="1"/>
              <a:t>Exemplos</a:t>
            </a:r>
            <a:r>
              <a:rPr lang="en-US" altLang="pt-BR" sz="2000" dirty="0"/>
              <a:t>: 8 </a:t>
            </a:r>
            <a:r>
              <a:rPr lang="en-US" altLang="pt-BR" sz="2000" dirty="0" err="1"/>
              <a:t>rainhas</a:t>
            </a:r>
            <a:r>
              <a:rPr lang="en-US" altLang="pt-BR" sz="2000" dirty="0"/>
              <a:t>, </a:t>
            </a:r>
            <a:r>
              <a:rPr lang="en-US" altLang="pt-BR" sz="2000" dirty="0" err="1"/>
              <a:t>cripto-aritmética</a:t>
            </a:r>
            <a:r>
              <a:rPr lang="en-US" altLang="pt-BR" sz="2000" dirty="0"/>
              <a:t>, </a:t>
            </a:r>
            <a:r>
              <a:rPr lang="en-US" altLang="pt-BR" sz="2000" dirty="0" err="1"/>
              <a:t>problema</a:t>
            </a:r>
            <a:r>
              <a:rPr lang="en-US" altLang="pt-BR" sz="2000" dirty="0"/>
              <a:t> de Einstein, </a:t>
            </a:r>
            <a:r>
              <a:rPr lang="en-US" altLang="pt-BR" sz="2000" dirty="0" err="1"/>
              <a:t>projeto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circuitos</a:t>
            </a:r>
            <a:r>
              <a:rPr lang="en-US" altLang="pt-BR" sz="2000" dirty="0"/>
              <a:t>, </a:t>
            </a:r>
            <a:r>
              <a:rPr lang="en-US" altLang="pt-BR" sz="2000" i="1" dirty="0"/>
              <a:t>scheduling</a:t>
            </a:r>
            <a:r>
              <a:rPr lang="en-US" altLang="pt-BR" sz="2000" dirty="0"/>
              <a:t>, ...</a:t>
            </a:r>
            <a:endParaRPr lang="pt-BR" altLang="pt-BR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FA302CCC-AB1E-4341-A0AB-3DCA09824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033713" algn="l"/>
              </a:tabLst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Satisfação de restrições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6286BD2B-BA96-403C-A0E6-8692596831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2092" y="1676400"/>
            <a:ext cx="8710612" cy="3308350"/>
          </a:xfrm>
        </p:spPr>
        <p:txBody>
          <a:bodyPr/>
          <a:lstStyle/>
          <a:p>
            <a:pPr lvl="1">
              <a:tabLst>
                <a:tab pos="3033713" algn="l"/>
              </a:tabLst>
            </a:pPr>
            <a:r>
              <a:rPr lang="en-US" altLang="pt-BR" sz="2800" b="1" dirty="0" err="1"/>
              <a:t>Exemplos</a:t>
            </a:r>
            <a:endParaRPr lang="en-US" altLang="pt-BR" sz="2800" dirty="0"/>
          </a:p>
          <a:p>
            <a:pPr lvl="2">
              <a:tabLst>
                <a:tab pos="3033713" algn="l"/>
              </a:tabLst>
            </a:pPr>
            <a:r>
              <a:rPr lang="en-US" altLang="pt-BR" sz="2400" b="1" dirty="0" err="1"/>
              <a:t>Problema</a:t>
            </a:r>
            <a:r>
              <a:rPr lang="en-US" altLang="pt-BR" sz="2400" b="1" dirty="0"/>
              <a:t> das 8 </a:t>
            </a:r>
            <a:r>
              <a:rPr lang="en-US" altLang="pt-BR" sz="2400" b="1" dirty="0" err="1"/>
              <a:t>rainhas</a:t>
            </a:r>
            <a:r>
              <a:rPr lang="en-US" altLang="pt-BR" sz="2400" dirty="0"/>
              <a:t>:</a:t>
            </a:r>
          </a:p>
          <a:p>
            <a:pPr lvl="3">
              <a:tabLst>
                <a:tab pos="3033713" algn="l"/>
              </a:tabLst>
            </a:pPr>
            <a:r>
              <a:rPr lang="en-US" altLang="pt-BR" sz="2000" b="1" dirty="0" err="1"/>
              <a:t>Variáveis</a:t>
            </a:r>
            <a:r>
              <a:rPr lang="en-US" altLang="pt-BR" sz="2000" b="1" dirty="0"/>
              <a:t>: </a:t>
            </a:r>
            <a:r>
              <a:rPr lang="en-US" altLang="pt-BR" sz="2000" i="1" dirty="0"/>
              <a:t>R</a:t>
            </a:r>
            <a:r>
              <a:rPr lang="en-US" altLang="pt-BR" sz="2000" i="1" baseline="-25000" dirty="0"/>
              <a:t>1</a:t>
            </a:r>
            <a:r>
              <a:rPr lang="en-US" altLang="pt-BR" sz="2000" i="1" dirty="0"/>
              <a:t>, R</a:t>
            </a:r>
            <a:r>
              <a:rPr lang="en-US" altLang="pt-BR" sz="2000" i="1" baseline="-25000" dirty="0"/>
              <a:t>2</a:t>
            </a:r>
            <a:r>
              <a:rPr lang="en-US" altLang="pt-BR" sz="2000" i="1" dirty="0"/>
              <a:t>, …, R</a:t>
            </a:r>
            <a:r>
              <a:rPr lang="en-US" altLang="pt-BR" sz="2000" i="1" baseline="-25000" dirty="0"/>
              <a:t>8</a:t>
            </a:r>
            <a:r>
              <a:rPr lang="en-US" altLang="pt-BR" sz="2000" i="1" dirty="0"/>
              <a:t>, </a:t>
            </a:r>
            <a:r>
              <a:rPr lang="en-US" altLang="pt-BR" sz="2000" dirty="0" err="1"/>
              <a:t>onde</a:t>
            </a:r>
            <a:r>
              <a:rPr lang="en-US" altLang="pt-BR" sz="2000" dirty="0"/>
              <a:t> </a:t>
            </a:r>
            <a:r>
              <a:rPr lang="en-US" altLang="pt-BR" sz="2000" i="1" dirty="0"/>
              <a:t>R</a:t>
            </a:r>
            <a:r>
              <a:rPr lang="en-US" altLang="pt-BR" sz="2000" i="1" baseline="-25000" dirty="0"/>
              <a:t>i</a:t>
            </a:r>
            <a:r>
              <a:rPr lang="en-US" altLang="pt-BR" sz="2000" i="1" dirty="0"/>
              <a:t> </a:t>
            </a:r>
            <a:r>
              <a:rPr lang="en-US" altLang="pt-BR" sz="2000" dirty="0"/>
              <a:t>é a casa </a:t>
            </a:r>
            <a:r>
              <a:rPr lang="en-US" altLang="pt-BR" sz="2000" dirty="0" err="1"/>
              <a:t>ocupada</a:t>
            </a:r>
            <a:r>
              <a:rPr lang="en-US" altLang="pt-BR" sz="2000" dirty="0"/>
              <a:t> pela </a:t>
            </a:r>
            <a:r>
              <a:rPr lang="en-US" altLang="pt-BR" sz="2000" i="1" dirty="0" err="1"/>
              <a:t>i</a:t>
            </a:r>
            <a:r>
              <a:rPr lang="en-US" altLang="pt-BR" sz="2000" baseline="30000" dirty="0" err="1"/>
              <a:t>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rainha</a:t>
            </a:r>
            <a:r>
              <a:rPr lang="en-US" altLang="pt-BR" sz="2000" dirty="0"/>
              <a:t>.</a:t>
            </a:r>
            <a:endParaRPr lang="en-US" altLang="pt-BR" sz="2000" b="1" dirty="0"/>
          </a:p>
          <a:p>
            <a:pPr lvl="3">
              <a:tabLst>
                <a:tab pos="3033713" algn="l"/>
              </a:tabLst>
            </a:pPr>
            <a:r>
              <a:rPr lang="en-US" altLang="pt-BR" sz="2000" b="1" dirty="0" err="1"/>
              <a:t>Domínio</a:t>
            </a:r>
            <a:r>
              <a:rPr lang="en-US" altLang="pt-BR" sz="2000" b="1" dirty="0"/>
              <a:t>: </a:t>
            </a:r>
            <a:r>
              <a:rPr lang="en-US" altLang="pt-BR" sz="2000" dirty="0"/>
              <a:t>{1, 2, 3, 4, 5, 6, 7, 8}</a:t>
            </a:r>
          </a:p>
          <a:p>
            <a:pPr lvl="3">
              <a:tabLst>
                <a:tab pos="3033713" algn="l"/>
              </a:tabLst>
            </a:pPr>
            <a:r>
              <a:rPr lang="en-US" altLang="pt-BR" sz="2000" b="1" dirty="0" err="1"/>
              <a:t>Restrições</a:t>
            </a:r>
            <a:r>
              <a:rPr lang="en-US" altLang="pt-BR" sz="2000" b="1" dirty="0"/>
              <a:t>:	</a:t>
            </a:r>
            <a:r>
              <a:rPr lang="en-US" altLang="pt-BR" sz="2000" i="1" dirty="0"/>
              <a:t>R</a:t>
            </a:r>
            <a:r>
              <a:rPr lang="en-US" altLang="pt-BR" sz="2000" i="1" baseline="-25000" dirty="0"/>
              <a:t>i</a:t>
            </a:r>
            <a:r>
              <a:rPr lang="en-US" altLang="pt-BR" sz="2000" dirty="0"/>
              <a:t> </a:t>
            </a:r>
            <a:r>
              <a:rPr lang="en-US" altLang="pt-BR" sz="2000" dirty="0">
                <a:sym typeface="Symbol" panose="05050102010706020507" pitchFamily="18" charset="2"/>
              </a:rPr>
              <a:t> </a:t>
            </a:r>
            <a:r>
              <a:rPr lang="en-US" altLang="pt-BR" sz="2000" i="1" dirty="0" err="1">
                <a:sym typeface="Symbol" panose="05050102010706020507" pitchFamily="18" charset="2"/>
              </a:rPr>
              <a:t>R</a:t>
            </a:r>
            <a:r>
              <a:rPr lang="en-US" altLang="pt-BR" sz="2000" i="1" baseline="-25000" dirty="0" err="1">
                <a:sym typeface="Symbol" panose="05050102010706020507" pitchFamily="18" charset="2"/>
              </a:rPr>
              <a:t>j</a:t>
            </a:r>
            <a:r>
              <a:rPr lang="en-US" altLang="pt-BR" sz="2000" dirty="0">
                <a:sym typeface="Symbol" panose="05050102010706020507" pitchFamily="18" charset="2"/>
              </a:rPr>
              <a:t> (</a:t>
            </a:r>
            <a:r>
              <a:rPr lang="en-US" altLang="pt-BR" sz="2000" dirty="0" err="1">
                <a:sym typeface="Symbol" panose="05050102010706020507" pitchFamily="18" charset="2"/>
              </a:rPr>
              <a:t>não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pode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estar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na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mesma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linha</a:t>
            </a:r>
            <a:r>
              <a:rPr lang="en-US" altLang="pt-BR" sz="2000" dirty="0">
                <a:sym typeface="Symbol" panose="05050102010706020507" pitchFamily="18" charset="2"/>
              </a:rPr>
              <a:t>)</a:t>
            </a:r>
            <a:br>
              <a:rPr lang="en-US" altLang="pt-BR" sz="2000" dirty="0">
                <a:sym typeface="Symbol" panose="05050102010706020507" pitchFamily="18" charset="2"/>
              </a:rPr>
            </a:br>
            <a:r>
              <a:rPr lang="en-US" altLang="pt-BR" sz="2000" dirty="0">
                <a:sym typeface="Symbol" panose="05050102010706020507" pitchFamily="18" charset="2"/>
              </a:rPr>
              <a:t>	|</a:t>
            </a:r>
            <a:r>
              <a:rPr lang="en-US" altLang="pt-BR" sz="2000" i="1" dirty="0"/>
              <a:t>R</a:t>
            </a:r>
            <a:r>
              <a:rPr lang="en-US" altLang="pt-BR" sz="2000" i="1" baseline="-25000" dirty="0"/>
              <a:t>i</a:t>
            </a:r>
            <a:r>
              <a:rPr lang="en-US" altLang="pt-BR" sz="2000" dirty="0">
                <a:sym typeface="Symbol" panose="05050102010706020507" pitchFamily="18" charset="2"/>
              </a:rPr>
              <a:t> – </a:t>
            </a:r>
            <a:r>
              <a:rPr lang="en-US" altLang="pt-BR" sz="2000" i="1" dirty="0" err="1">
                <a:sym typeface="Symbol" panose="05050102010706020507" pitchFamily="18" charset="2"/>
              </a:rPr>
              <a:t>R</a:t>
            </a:r>
            <a:r>
              <a:rPr lang="en-US" altLang="pt-BR" sz="2000" i="1" baseline="-25000" dirty="0" err="1">
                <a:sym typeface="Symbol" panose="05050102010706020507" pitchFamily="18" charset="2"/>
              </a:rPr>
              <a:t>j</a:t>
            </a:r>
            <a:r>
              <a:rPr lang="en-US" altLang="pt-BR" sz="2000" dirty="0">
                <a:sym typeface="Symbol" panose="05050102010706020507" pitchFamily="18" charset="2"/>
              </a:rPr>
              <a:t>|  |</a:t>
            </a:r>
            <a:r>
              <a:rPr lang="en-US" altLang="pt-BR" sz="2000" i="1" dirty="0" err="1">
                <a:sym typeface="Symbol" panose="05050102010706020507" pitchFamily="18" charset="2"/>
              </a:rPr>
              <a:t>i</a:t>
            </a:r>
            <a:r>
              <a:rPr lang="en-US" altLang="pt-BR" sz="2000" dirty="0">
                <a:sym typeface="Symbol" panose="05050102010706020507" pitchFamily="18" charset="2"/>
              </a:rPr>
              <a:t> – </a:t>
            </a:r>
            <a:r>
              <a:rPr lang="en-US" altLang="pt-BR" sz="2000" i="1" dirty="0">
                <a:sym typeface="Symbol" panose="05050102010706020507" pitchFamily="18" charset="2"/>
              </a:rPr>
              <a:t>j</a:t>
            </a:r>
            <a:r>
              <a:rPr lang="en-US" altLang="pt-BR" sz="2000" dirty="0">
                <a:sym typeface="Symbol" panose="05050102010706020507" pitchFamily="18" charset="2"/>
              </a:rPr>
              <a:t>| (</a:t>
            </a:r>
            <a:r>
              <a:rPr lang="en-US" altLang="pt-BR" sz="2000" dirty="0" err="1">
                <a:sym typeface="Symbol" panose="05050102010706020507" pitchFamily="18" charset="2"/>
              </a:rPr>
              <a:t>não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pode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estar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na</a:t>
            </a:r>
            <a:r>
              <a:rPr lang="en-US" altLang="pt-BR" sz="2000" dirty="0">
                <a:sym typeface="Symbol" panose="05050102010706020507" pitchFamily="18" charset="2"/>
              </a:rPr>
              <a:t> </a:t>
            </a:r>
            <a:r>
              <a:rPr lang="en-US" altLang="pt-BR" sz="2000" dirty="0" err="1">
                <a:sym typeface="Symbol" panose="05050102010706020507" pitchFamily="18" charset="2"/>
              </a:rPr>
              <a:t>mesma</a:t>
            </a:r>
            <a:r>
              <a:rPr lang="en-US" altLang="pt-BR" sz="2000" dirty="0">
                <a:sym typeface="Symbol" panose="05050102010706020507" pitchFamily="18" charset="2"/>
              </a:rPr>
              <a:t> diagonal)</a:t>
            </a:r>
          </a:p>
          <a:p>
            <a:pPr lvl="3">
              <a:tabLst>
                <a:tab pos="3033713" algn="l"/>
              </a:tabLst>
            </a:pPr>
            <a:r>
              <a:rPr lang="en-US" altLang="pt-BR" sz="2000" b="1" dirty="0" err="1">
                <a:sym typeface="Symbol" panose="05050102010706020507" pitchFamily="18" charset="2"/>
              </a:rPr>
              <a:t>Implementação</a:t>
            </a:r>
            <a:r>
              <a:rPr lang="en-US" altLang="pt-BR" sz="2000" dirty="0">
                <a:sym typeface="Symbol" panose="05050102010706020507" pitchFamily="18" charset="2"/>
              </a:rPr>
              <a:t>:</a:t>
            </a:r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F4E8470E-07E8-4EE3-BE2C-D6A195C1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428" y="4035425"/>
            <a:ext cx="4797425" cy="229235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([]).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([X/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Y|Outros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]) :-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solucao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(Outros),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member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(Y,[1,2,3,4,5,6,7,8]),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Y,Outros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(_,[]).</a:t>
            </a:r>
          </a:p>
          <a:p>
            <a:pPr algn="l">
              <a:defRPr/>
            </a:pP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(X/Y,[X1/Y1|Outros]) :-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 =\= Y1,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Y1 - Y =\= X1 - X,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Y1 - Y =\= X - X1,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   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sem_ataque</a:t>
            </a:r>
            <a:r>
              <a:rPr lang="pt-BR" sz="1200" b="1" dirty="0">
                <a:latin typeface="Courier New" charset="0"/>
                <a:ea typeface="ＭＳ Ｐゴシック" charset="0"/>
              </a:rPr>
              <a:t>(X/</a:t>
            </a:r>
            <a:r>
              <a:rPr lang="pt-BR" sz="1200" b="1" dirty="0" err="1">
                <a:latin typeface="Courier New" charset="0"/>
                <a:ea typeface="ＭＳ Ｐゴシック" charset="0"/>
              </a:rPr>
              <a:t>Y,Outros</a:t>
            </a:r>
            <a:r>
              <a:rPr lang="pt-BR" sz="1200" b="1" dirty="0">
                <a:latin typeface="Courier New" charset="0"/>
                <a:ea typeface="ＭＳ Ｐゴシック" charset="0"/>
              </a:rPr>
              <a:t>).</a:t>
            </a:r>
          </a:p>
          <a:p>
            <a:pPr algn="l">
              <a:defRPr/>
            </a:pPr>
            <a:r>
              <a:rPr lang="pt-BR" sz="1200" b="1" dirty="0">
                <a:latin typeface="Courier New" charset="0"/>
                <a:ea typeface="ＭＳ Ｐゴシック" charset="0"/>
              </a:rPr>
              <a:t>modelo([1/Y1,2/Y2,3/Y3,4/Y4,5/Y5,6/Y6,7/Y7,8/Y8]).</a:t>
            </a:r>
            <a:endParaRPr lang="pt-BR" b="1" dirty="0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11234058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10" y="1363060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sz="4800" b="1" dirty="0"/>
              <a:t>(ou </a:t>
            </a:r>
            <a:r>
              <a:rPr lang="pt-BR" altLang="pt-BR" sz="4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sz="4800" b="1" dirty="0"/>
              <a:t>)</a:t>
            </a:r>
            <a:endParaRPr lang="pt-BR" altLang="pt-BR" sz="4800" dirty="0"/>
          </a:p>
        </p:txBody>
      </p:sp>
    </p:spTree>
    <p:extLst>
      <p:ext uri="{BB962C8B-B14F-4D97-AF65-F5344CB8AC3E}">
        <p14:creationId xmlns:p14="http://schemas.microsoft.com/office/powerpoint/2010/main" val="658427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545945AA-7C6C-4972-9372-A116214D0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033713" algn="l"/>
              </a:tabLst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48B49690-2CBD-4EA2-9770-BC6B9407A4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27918" y="1774825"/>
            <a:ext cx="8688387" cy="3308350"/>
          </a:xfrm>
        </p:spPr>
        <p:txBody>
          <a:bodyPr vert="horz" lIns="91440" tIns="45720" rIns="0" bIns="45720" rtlCol="0">
            <a:normAutofit fontScale="85000" lnSpcReduction="10000"/>
          </a:bodyPr>
          <a:lstStyle/>
          <a:p>
            <a:pPr lvl="1">
              <a:tabLst>
                <a:tab pos="3033713" algn="l"/>
              </a:tabLst>
            </a:pPr>
            <a:r>
              <a:rPr lang="pt-BR" altLang="pt-BR" sz="2800" dirty="0"/>
              <a:t>Não sabe qual o melhor nó da fronteira a ser expandido = menor custo de caminho desse nó até um </a:t>
            </a:r>
            <a:r>
              <a:rPr lang="pt-BR" altLang="pt-BR" sz="2800" b="1" i="1" dirty="0"/>
              <a:t>nó final</a:t>
            </a:r>
            <a:r>
              <a:rPr lang="pt-BR" altLang="pt-BR" sz="2800" dirty="0"/>
              <a:t> (objetivo)</a:t>
            </a:r>
          </a:p>
          <a:p>
            <a:pPr lvl="1">
              <a:tabLst>
                <a:tab pos="3033713" algn="l"/>
              </a:tabLst>
            </a:pPr>
            <a:r>
              <a:rPr lang="pt-BR" altLang="pt-BR" sz="2800" b="1" dirty="0"/>
              <a:t>Estratégias de Busca </a:t>
            </a:r>
            <a:r>
              <a:rPr lang="pt-BR" altLang="pt-BR" sz="2800" dirty="0"/>
              <a:t>(ordem de expansão dos nós):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caminhamento em largura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caminhamento em profundidade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... e suas variações.</a:t>
            </a:r>
          </a:p>
          <a:p>
            <a:pPr lvl="1">
              <a:tabLst>
                <a:tab pos="3033713" algn="l"/>
              </a:tabLst>
            </a:pPr>
            <a:r>
              <a:rPr lang="pt-BR" altLang="pt-BR" sz="2800" b="1" dirty="0"/>
              <a:t>Direção de Busca</a:t>
            </a:r>
            <a:r>
              <a:rPr lang="pt-BR" altLang="pt-BR" sz="2800" dirty="0"/>
              <a:t>: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Do estado inicial para o objetivo (</a:t>
            </a:r>
            <a:r>
              <a:rPr lang="pt-BR" altLang="pt-BR" sz="2400" i="1" dirty="0" err="1"/>
              <a:t>forward</a:t>
            </a:r>
            <a:r>
              <a:rPr lang="pt-BR" altLang="pt-BR" sz="2400" i="1" dirty="0"/>
              <a:t> </a:t>
            </a:r>
            <a:r>
              <a:rPr lang="pt-BR" altLang="pt-BR" sz="2400" i="1" dirty="0" err="1"/>
              <a:t>chaining</a:t>
            </a:r>
            <a:r>
              <a:rPr lang="pt-BR" altLang="pt-BR" sz="2400" dirty="0"/>
              <a:t>)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Do objetivo para o estado inicial (</a:t>
            </a:r>
            <a:r>
              <a:rPr lang="pt-BR" altLang="pt-BR" sz="2400" i="1" dirty="0" err="1"/>
              <a:t>backward</a:t>
            </a:r>
            <a:r>
              <a:rPr lang="pt-BR" altLang="pt-BR" sz="2400" i="1" dirty="0"/>
              <a:t> </a:t>
            </a:r>
            <a:r>
              <a:rPr lang="pt-BR" altLang="pt-BR" sz="2400" i="1" dirty="0" err="1"/>
              <a:t>chaining</a:t>
            </a:r>
            <a:r>
              <a:rPr lang="pt-BR" altLang="pt-BR" sz="2400" dirty="0"/>
              <a:t>)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dirty="0"/>
              <a:t>Ambos ao mesmo tempo (</a:t>
            </a:r>
            <a:r>
              <a:rPr lang="pt-BR" altLang="pt-BR" sz="2400" i="1" dirty="0"/>
              <a:t>bidirecional</a:t>
            </a:r>
            <a:r>
              <a:rPr lang="pt-BR" altLang="pt-BR" sz="2400" dirty="0"/>
              <a:t>)</a:t>
            </a:r>
            <a:endParaRPr lang="en-US" altLang="pt-BR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4F4C42D5-5324-4465-B268-17302B8D6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033713" algn="l"/>
              </a:tabLst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D5FBD883-724B-4979-A659-AD03FD6DF2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2710" y="1962505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tabLst>
                <a:tab pos="3033713" algn="l"/>
              </a:tabLst>
            </a:pPr>
            <a:r>
              <a:rPr lang="pt-BR" altLang="pt-BR" sz="2800" b="1" dirty="0"/>
              <a:t>Estratégias</a:t>
            </a:r>
            <a:endParaRPr lang="pt-BR" altLang="pt-BR" sz="2800" dirty="0"/>
          </a:p>
          <a:p>
            <a:pPr marL="1085850" lvl="2">
              <a:tabLst>
                <a:tab pos="3033713" algn="l"/>
              </a:tabLst>
            </a:pPr>
            <a:r>
              <a:rPr lang="pt-BR" altLang="pt-BR" sz="2400" b="1" dirty="0"/>
              <a:t>Busca em largura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b="1" dirty="0"/>
              <a:t>Busca com custo uniforme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b="1" dirty="0"/>
              <a:t>Busca em profundidade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b="1" dirty="0"/>
              <a:t>Busca com profundidade limitada</a:t>
            </a:r>
          </a:p>
          <a:p>
            <a:pPr marL="1085850" lvl="2">
              <a:tabLst>
                <a:tab pos="3033713" algn="l"/>
              </a:tabLst>
            </a:pPr>
            <a:r>
              <a:rPr lang="pt-BR" altLang="pt-BR" sz="2400" b="1" dirty="0"/>
              <a:t>Busca com aprofundamento iterativo</a:t>
            </a:r>
            <a:endParaRPr lang="pt-BR" altLang="pt-BR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88046A95-F9AC-4F6F-A3DD-F1E892AB0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495" y="29410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 agente </a:t>
            </a:r>
            <a:r>
              <a:rPr lang="pt-BR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solucionador de problemas ...</a:t>
            </a:r>
            <a:endParaRPr lang="pt-BR" dirty="0">
              <a:ea typeface="+mj-ea"/>
            </a:endParaRP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C291C710-F9E3-4A92-A290-8EE810CB40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495" y="1489911"/>
            <a:ext cx="10515600" cy="4351338"/>
          </a:xfrm>
        </p:spPr>
        <p:txBody>
          <a:bodyPr/>
          <a:lstStyle/>
          <a:p>
            <a:pPr lvl="1"/>
            <a:r>
              <a:rPr lang="pt-BR" altLang="pt-BR" dirty="0"/>
              <a:t>busca uma </a:t>
            </a:r>
            <a:r>
              <a:rPr lang="pt-BR" altLang="pt-BR" i="1" dirty="0" err="1"/>
              <a:t>seqüência</a:t>
            </a:r>
            <a:r>
              <a:rPr lang="pt-BR" altLang="pt-BR" i="1" dirty="0"/>
              <a:t> de ações</a:t>
            </a:r>
            <a:r>
              <a:rPr lang="pt-BR" altLang="pt-BR" dirty="0"/>
              <a:t> que leve a estados desejáveis (</a:t>
            </a:r>
            <a:r>
              <a:rPr lang="pt-BR" altLang="pt-BR" i="1" dirty="0"/>
              <a:t>objetivos</a:t>
            </a:r>
            <a:r>
              <a:rPr lang="pt-BR" altLang="pt-BR" dirty="0"/>
              <a:t>)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pt-BR" altLang="pt-BR" dirty="0"/>
          </a:p>
        </p:txBody>
      </p:sp>
      <p:graphicFrame>
        <p:nvGraphicFramePr>
          <p:cNvPr id="6147" name="Object 4">
            <a:extLst>
              <a:ext uri="{FF2B5EF4-FFF2-40B4-BE49-F238E27FC236}">
                <a16:creationId xmlns:a16="http://schemas.microsoft.com/office/drawing/2014/main" id="{5D765DF7-9940-488E-B554-498F8EFEE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633261"/>
              </p:ext>
            </p:extLst>
          </p:nvPr>
        </p:nvGraphicFramePr>
        <p:xfrm>
          <a:off x="546937" y="2838650"/>
          <a:ext cx="4122738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Documento" r:id="rId3" imgW="5763768" imgH="1719072" progId="Word.Document.8">
                  <p:embed/>
                </p:oleObj>
              </mc:Choice>
              <mc:Fallback>
                <p:oleObj name="Documento" r:id="rId3" imgW="5763768" imgH="1719072" progId="Word.Document.8">
                  <p:embed/>
                  <p:pic>
                    <p:nvPicPr>
                      <p:cNvPr id="6147" name="Object 4">
                        <a:extLst>
                          <a:ext uri="{FF2B5EF4-FFF2-40B4-BE49-F238E27FC236}">
                            <a16:creationId xmlns:a16="http://schemas.microsoft.com/office/drawing/2014/main" id="{5D765DF7-9940-488E-B554-498F8EFEED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937" y="2838650"/>
                        <a:ext cx="4122738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Object 5">
            <a:extLst>
              <a:ext uri="{FF2B5EF4-FFF2-40B4-BE49-F238E27FC236}">
                <a16:creationId xmlns:a16="http://schemas.microsoft.com/office/drawing/2014/main" id="{6C8B70B7-B443-4E16-B3DA-7CAB94441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869378"/>
              </p:ext>
            </p:extLst>
          </p:nvPr>
        </p:nvGraphicFramePr>
        <p:xfrm>
          <a:off x="5958906" y="2002830"/>
          <a:ext cx="4616450" cy="4158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r:id="rId5" imgW="5843016" imgH="5099304" progId="">
                  <p:embed/>
                </p:oleObj>
              </mc:Choice>
              <mc:Fallback>
                <p:oleObj r:id="rId5" imgW="5843016" imgH="5099304" progId="">
                  <p:embed/>
                  <p:pic>
                    <p:nvPicPr>
                      <p:cNvPr id="143365" name="Object 5">
                        <a:extLst>
                          <a:ext uri="{FF2B5EF4-FFF2-40B4-BE49-F238E27FC236}">
                            <a16:creationId xmlns:a16="http://schemas.microsoft.com/office/drawing/2014/main" id="{6C8B70B7-B443-4E16-B3DA-7CAB944411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8906" y="2002830"/>
                        <a:ext cx="4616450" cy="4158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366" name="Group 6">
            <a:extLst>
              <a:ext uri="{FF2B5EF4-FFF2-40B4-BE49-F238E27FC236}">
                <a16:creationId xmlns:a16="http://schemas.microsoft.com/office/drawing/2014/main" id="{3F43C7B1-31AE-425D-BEE1-759CABFA87F6}"/>
              </a:ext>
            </a:extLst>
          </p:cNvPr>
          <p:cNvGrpSpPr>
            <a:grpSpLocks/>
          </p:cNvGrpSpPr>
          <p:nvPr/>
        </p:nvGrpSpPr>
        <p:grpSpPr bwMode="auto">
          <a:xfrm>
            <a:off x="5320300" y="2002830"/>
            <a:ext cx="3051175" cy="4132263"/>
            <a:chOff x="923" y="1173"/>
            <a:chExt cx="2218" cy="2914"/>
          </a:xfrm>
        </p:grpSpPr>
        <p:sp>
          <p:nvSpPr>
            <p:cNvPr id="143367" name="Oval 7">
              <a:extLst>
                <a:ext uri="{FF2B5EF4-FFF2-40B4-BE49-F238E27FC236}">
                  <a16:creationId xmlns:a16="http://schemas.microsoft.com/office/drawing/2014/main" id="{5AA97339-99F3-4F5D-886C-03B8DACB6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1173"/>
              <a:ext cx="452" cy="453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3368" name="Oval 8">
              <a:extLst>
                <a:ext uri="{FF2B5EF4-FFF2-40B4-BE49-F238E27FC236}">
                  <a16:creationId xmlns:a16="http://schemas.microsoft.com/office/drawing/2014/main" id="{746B402F-354F-46C5-989D-90177363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" y="3634"/>
              <a:ext cx="452" cy="453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3369" name="Text Box 9">
              <a:extLst>
                <a:ext uri="{FF2B5EF4-FFF2-40B4-BE49-F238E27FC236}">
                  <a16:creationId xmlns:a16="http://schemas.microsoft.com/office/drawing/2014/main" id="{9CE7293F-B84B-468D-A2F2-82074DB3A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3" y="1303"/>
              <a:ext cx="96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Estado inicial</a:t>
              </a:r>
            </a:p>
          </p:txBody>
        </p:sp>
        <p:sp>
          <p:nvSpPr>
            <p:cNvPr id="143370" name="Text Box 10">
              <a:extLst>
                <a:ext uri="{FF2B5EF4-FFF2-40B4-BE49-F238E27FC236}">
                  <a16:creationId xmlns:a16="http://schemas.microsoft.com/office/drawing/2014/main" id="{F3A459F2-1F3F-42C5-AE3C-C26289C73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" y="3763"/>
              <a:ext cx="96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Estado final</a:t>
              </a:r>
            </a:p>
          </p:txBody>
        </p:sp>
        <p:sp>
          <p:nvSpPr>
            <p:cNvPr id="143371" name="Line 11">
              <a:extLst>
                <a:ext uri="{FF2B5EF4-FFF2-40B4-BE49-F238E27FC236}">
                  <a16:creationId xmlns:a16="http://schemas.microsoft.com/office/drawing/2014/main" id="{5C5FB53C-4FF4-498B-8BD2-1D7B54DD7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9"/>
              <a:ext cx="1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3372" name="Line 12">
              <a:extLst>
                <a:ext uri="{FF2B5EF4-FFF2-40B4-BE49-F238E27FC236}">
                  <a16:creationId xmlns:a16="http://schemas.microsoft.com/office/drawing/2014/main" id="{4075BFE4-FDEA-48F8-871A-384220315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3860"/>
              <a:ext cx="1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3373" name="Freeform 13">
              <a:extLst>
                <a:ext uri="{FF2B5EF4-FFF2-40B4-BE49-F238E27FC236}">
                  <a16:creationId xmlns:a16="http://schemas.microsoft.com/office/drawing/2014/main" id="{E859A3C4-1332-4997-A2B8-78FBC2AD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" y="1598"/>
              <a:ext cx="702" cy="2065"/>
            </a:xfrm>
            <a:custGeom>
              <a:avLst/>
              <a:gdLst>
                <a:gd name="T0" fmla="*/ 0 w 632"/>
                <a:gd name="T1" fmla="*/ 0 h 2065"/>
                <a:gd name="T2" fmla="*/ 701 w 632"/>
                <a:gd name="T3" fmla="*/ 1036 h 2065"/>
                <a:gd name="T4" fmla="*/ 9 w 632"/>
                <a:gd name="T5" fmla="*/ 2065 h 20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2" h="2065">
                  <a:moveTo>
                    <a:pt x="0" y="0"/>
                  </a:moveTo>
                  <a:cubicBezTo>
                    <a:pt x="315" y="346"/>
                    <a:pt x="630" y="692"/>
                    <a:pt x="631" y="1036"/>
                  </a:cubicBezTo>
                  <a:cubicBezTo>
                    <a:pt x="632" y="1380"/>
                    <a:pt x="320" y="1722"/>
                    <a:pt x="8" y="206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3374" name="Text Box 14">
              <a:extLst>
                <a:ext uri="{FF2B5EF4-FFF2-40B4-BE49-F238E27FC236}">
                  <a16:creationId xmlns:a16="http://schemas.microsoft.com/office/drawing/2014/main" id="{B816EE89-24BA-45BB-9467-3DB091AC5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1230"/>
              <a:ext cx="225" cy="37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C</a:t>
              </a:r>
            </a:p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A</a:t>
              </a:r>
            </a:p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B</a:t>
              </a:r>
              <a:endParaRPr lang="pt-BR" sz="700" b="1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3375" name="Text Box 15">
              <a:extLst>
                <a:ext uri="{FF2B5EF4-FFF2-40B4-BE49-F238E27FC236}">
                  <a16:creationId xmlns:a16="http://schemas.microsoft.com/office/drawing/2014/main" id="{A1CF8798-3F19-4B70-AF04-24A5B7524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7" y="3696"/>
              <a:ext cx="225" cy="37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A</a:t>
              </a:r>
            </a:p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B</a:t>
              </a:r>
            </a:p>
            <a:p>
              <a:pPr>
                <a:lnSpc>
                  <a:spcPct val="85000"/>
                </a:lnSpc>
                <a:spcBef>
                  <a:spcPct val="50000"/>
                </a:spcBef>
                <a:defRPr/>
              </a:pPr>
              <a:r>
                <a:rPr lang="pt-BR" sz="800" b="1">
                  <a:latin typeface="Times New Roman" charset="0"/>
                  <a:ea typeface="ＭＳ Ｐゴシック" charset="0"/>
                </a:rPr>
                <a:t>C</a:t>
              </a:r>
              <a:endParaRPr lang="pt-BR" sz="700" b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06959756-A04B-46F5-99C3-8B1F7BA83387}"/>
              </a:ext>
            </a:extLst>
          </p:cNvPr>
          <p:cNvSpPr txBox="1">
            <a:spLocks/>
          </p:cNvSpPr>
          <p:nvPr/>
        </p:nvSpPr>
        <p:spPr>
          <a:xfrm>
            <a:off x="133350" y="6515747"/>
            <a:ext cx="10306050" cy="255587"/>
          </a:xfr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Introdução</a:t>
            </a:r>
            <a:r>
              <a:rPr lang="pt-BR" dirty="0">
                <a:solidFill>
                  <a:schemeClr val="bg1"/>
                </a:solidFill>
              </a:rPr>
              <a:t> à </a:t>
            </a:r>
            <a:r>
              <a:rPr lang="pt-BR" b="1" dirty="0">
                <a:solidFill>
                  <a:schemeClr val="bg1"/>
                </a:solidFill>
              </a:rPr>
              <a:t>Inteligência Artificial</a:t>
            </a:r>
            <a:r>
              <a:rPr lang="pt-BR" dirty="0">
                <a:solidFill>
                  <a:schemeClr val="bg1"/>
                </a:solidFill>
              </a:rPr>
              <a:t>  </a:t>
            </a:r>
            <a:r>
              <a:rPr lang="pt-BR" b="1" dirty="0">
                <a:solidFill>
                  <a:schemeClr val="bg1"/>
                </a:solidFill>
              </a:rPr>
              <a:t>– IIA,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C2E62E20-F71C-41D5-B7CB-45557D43A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2A682EA4-9833-45C4-87F7-5BC20D86F2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7705" y="1546225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largura</a:t>
            </a:r>
          </a:p>
          <a:p>
            <a:pPr marL="1085850" lvl="2"/>
            <a:r>
              <a:rPr lang="pt-BR" altLang="pt-BR" sz="2400" b="1" dirty="0"/>
              <a:t>Ordem de expansão dos nós</a:t>
            </a:r>
            <a:r>
              <a:rPr lang="pt-BR" altLang="pt-BR" sz="2400" dirty="0"/>
              <a:t>:</a:t>
            </a:r>
          </a:p>
          <a:p>
            <a:pPr marL="1539875" lvl="3">
              <a:buNone/>
            </a:pPr>
            <a:r>
              <a:rPr lang="pt-BR" altLang="pt-BR" sz="2000" dirty="0"/>
              <a:t>	1. Nó raiz</a:t>
            </a:r>
          </a:p>
          <a:p>
            <a:pPr marL="1539875" lvl="3">
              <a:buNone/>
            </a:pPr>
            <a:r>
              <a:rPr lang="pt-BR" altLang="pt-BR" sz="2000" dirty="0"/>
              <a:t>	2. Todos os nós de profundidade 1</a:t>
            </a:r>
          </a:p>
          <a:p>
            <a:pPr marL="1539875" lvl="3">
              <a:buNone/>
            </a:pPr>
            <a:r>
              <a:rPr lang="pt-BR" altLang="pt-BR" sz="2000" dirty="0"/>
              <a:t>	3. Todos os nós de profundidade 2, </a:t>
            </a:r>
            <a:r>
              <a:rPr lang="pt-BR" altLang="pt-BR" sz="2000" dirty="0" err="1"/>
              <a:t>etc</a:t>
            </a:r>
            <a:r>
              <a:rPr lang="pt-BR" altLang="pt-BR" sz="2000" dirty="0"/>
              <a:t>…</a:t>
            </a:r>
          </a:p>
        </p:txBody>
      </p:sp>
      <p:grpSp>
        <p:nvGrpSpPr>
          <p:cNvPr id="187396" name="Group 4">
            <a:extLst>
              <a:ext uri="{FF2B5EF4-FFF2-40B4-BE49-F238E27FC236}">
                <a16:creationId xmlns:a16="http://schemas.microsoft.com/office/drawing/2014/main" id="{3488F9E7-35B1-43CC-9D55-93B500607009}"/>
              </a:ext>
            </a:extLst>
          </p:cNvPr>
          <p:cNvGrpSpPr>
            <a:grpSpLocks/>
          </p:cNvGrpSpPr>
          <p:nvPr/>
        </p:nvGrpSpPr>
        <p:grpSpPr bwMode="auto">
          <a:xfrm>
            <a:off x="3756026" y="4849814"/>
            <a:ext cx="4049713" cy="1252537"/>
            <a:chOff x="1502" y="3151"/>
            <a:chExt cx="2551" cy="789"/>
          </a:xfrm>
        </p:grpSpPr>
        <p:grpSp>
          <p:nvGrpSpPr>
            <p:cNvPr id="49182" name="Group 5">
              <a:extLst>
                <a:ext uri="{FF2B5EF4-FFF2-40B4-BE49-F238E27FC236}">
                  <a16:creationId xmlns:a16="http://schemas.microsoft.com/office/drawing/2014/main" id="{E84276A9-0BE8-40C1-951C-FC39C789B6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1" y="3151"/>
              <a:ext cx="456" cy="789"/>
              <a:chOff x="3045" y="3055"/>
              <a:chExt cx="456" cy="789"/>
            </a:xfrm>
          </p:grpSpPr>
          <p:sp>
            <p:nvSpPr>
              <p:cNvPr id="187398" name="Line 6">
                <a:extLst>
                  <a:ext uri="{FF2B5EF4-FFF2-40B4-BE49-F238E27FC236}">
                    <a16:creationId xmlns:a16="http://schemas.microsoft.com/office/drawing/2014/main" id="{34631CEB-F727-4216-B810-9819CC418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6" y="3055"/>
                <a:ext cx="335" cy="678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399" name="Oval 7">
                <a:extLst>
                  <a:ext uri="{FF2B5EF4-FFF2-40B4-BE49-F238E27FC236}">
                    <a16:creationId xmlns:a16="http://schemas.microsoft.com/office/drawing/2014/main" id="{555E9CEF-EF53-49B4-B44B-336C51B10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3611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49183" name="Group 8">
              <a:extLst>
                <a:ext uri="{FF2B5EF4-FFF2-40B4-BE49-F238E27FC236}">
                  <a16:creationId xmlns:a16="http://schemas.microsoft.com/office/drawing/2014/main" id="{FB7B5AB0-BC68-467E-977F-4F98BFAA6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3154"/>
              <a:ext cx="453" cy="786"/>
              <a:chOff x="3504" y="3058"/>
              <a:chExt cx="453" cy="786"/>
            </a:xfrm>
          </p:grpSpPr>
          <p:sp>
            <p:nvSpPr>
              <p:cNvPr id="187401" name="Line 9">
                <a:extLst>
                  <a:ext uri="{FF2B5EF4-FFF2-40B4-BE49-F238E27FC236}">
                    <a16:creationId xmlns:a16="http://schemas.microsoft.com/office/drawing/2014/main" id="{BD9D129B-C0EE-4477-8D8F-49CC3065A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4" y="3058"/>
                <a:ext cx="335" cy="678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402" name="Oval 10">
                <a:extLst>
                  <a:ext uri="{FF2B5EF4-FFF2-40B4-BE49-F238E27FC236}">
                    <a16:creationId xmlns:a16="http://schemas.microsoft.com/office/drawing/2014/main" id="{C951A5B8-2097-4CE4-AF0D-560B44ADE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3" y="3611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49184" name="Group 11">
              <a:extLst>
                <a:ext uri="{FF2B5EF4-FFF2-40B4-BE49-F238E27FC236}">
                  <a16:creationId xmlns:a16="http://schemas.microsoft.com/office/drawing/2014/main" id="{AE0BA5D1-E902-4622-A870-729B3004B2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2" y="3151"/>
              <a:ext cx="456" cy="789"/>
              <a:chOff x="1406" y="3055"/>
              <a:chExt cx="456" cy="789"/>
            </a:xfrm>
          </p:grpSpPr>
          <p:sp>
            <p:nvSpPr>
              <p:cNvPr id="187404" name="Line 12">
                <a:extLst>
                  <a:ext uri="{FF2B5EF4-FFF2-40B4-BE49-F238E27FC236}">
                    <a16:creationId xmlns:a16="http://schemas.microsoft.com/office/drawing/2014/main" id="{F7C27CB9-2D52-4F3A-A5FE-0FE4E15B4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7" y="3055"/>
                <a:ext cx="335" cy="678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405" name="Oval 13">
                <a:extLst>
                  <a:ext uri="{FF2B5EF4-FFF2-40B4-BE49-F238E27FC236}">
                    <a16:creationId xmlns:a16="http://schemas.microsoft.com/office/drawing/2014/main" id="{6D531C4D-A9CE-4DE3-8DA5-28A151D23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3611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49185" name="Group 14">
              <a:extLst>
                <a:ext uri="{FF2B5EF4-FFF2-40B4-BE49-F238E27FC236}">
                  <a16:creationId xmlns:a16="http://schemas.microsoft.com/office/drawing/2014/main" id="{A7A14CB1-FE5D-47C9-884E-7289DA79C6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1" y="3154"/>
              <a:ext cx="453" cy="786"/>
              <a:chOff x="1865" y="3058"/>
              <a:chExt cx="453" cy="786"/>
            </a:xfrm>
          </p:grpSpPr>
          <p:sp>
            <p:nvSpPr>
              <p:cNvPr id="187407" name="Line 15">
                <a:extLst>
                  <a:ext uri="{FF2B5EF4-FFF2-40B4-BE49-F238E27FC236}">
                    <a16:creationId xmlns:a16="http://schemas.microsoft.com/office/drawing/2014/main" id="{07117388-04AA-4348-9DD4-94EB61017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65" y="3058"/>
                <a:ext cx="335" cy="678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408" name="Oval 16">
                <a:extLst>
                  <a:ext uri="{FF2B5EF4-FFF2-40B4-BE49-F238E27FC236}">
                    <a16:creationId xmlns:a16="http://schemas.microsoft.com/office/drawing/2014/main" id="{1EF6CAD1-3877-410C-9762-FF79EE23F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" y="3611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409" name="Group 17">
            <a:extLst>
              <a:ext uri="{FF2B5EF4-FFF2-40B4-BE49-F238E27FC236}">
                <a16:creationId xmlns:a16="http://schemas.microsoft.com/office/drawing/2014/main" id="{70D5B812-87D1-4835-9973-74BB0CCB4BD9}"/>
              </a:ext>
            </a:extLst>
          </p:cNvPr>
          <p:cNvGrpSpPr>
            <a:grpSpLocks/>
          </p:cNvGrpSpPr>
          <p:nvPr/>
        </p:nvGrpSpPr>
        <p:grpSpPr bwMode="auto">
          <a:xfrm>
            <a:off x="4294189" y="3760788"/>
            <a:ext cx="2973387" cy="1250950"/>
            <a:chOff x="1753" y="2465"/>
            <a:chExt cx="1873" cy="788"/>
          </a:xfrm>
        </p:grpSpPr>
        <p:grpSp>
          <p:nvGrpSpPr>
            <p:cNvPr id="49176" name="Group 18">
              <a:extLst>
                <a:ext uri="{FF2B5EF4-FFF2-40B4-BE49-F238E27FC236}">
                  <a16:creationId xmlns:a16="http://schemas.microsoft.com/office/drawing/2014/main" id="{8CB2D5CB-BB07-41A1-9488-F3082A7D9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3" y="2465"/>
              <a:ext cx="936" cy="788"/>
              <a:chOff x="1745" y="2369"/>
              <a:chExt cx="936" cy="788"/>
            </a:xfrm>
          </p:grpSpPr>
          <p:sp>
            <p:nvSpPr>
              <p:cNvPr id="187411" name="Line 19">
                <a:extLst>
                  <a:ext uri="{FF2B5EF4-FFF2-40B4-BE49-F238E27FC236}">
                    <a16:creationId xmlns:a16="http://schemas.microsoft.com/office/drawing/2014/main" id="{963E3244-50BF-4354-88CA-D1A470E7E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0" y="2369"/>
                <a:ext cx="811" cy="670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412" name="Oval 20">
                <a:extLst>
                  <a:ext uri="{FF2B5EF4-FFF2-40B4-BE49-F238E27FC236}">
                    <a16:creationId xmlns:a16="http://schemas.microsoft.com/office/drawing/2014/main" id="{4CAF6A84-0E7C-487A-8E2E-62A83EF1B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5" y="2924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49177" name="Group 21">
              <a:extLst>
                <a:ext uri="{FF2B5EF4-FFF2-40B4-BE49-F238E27FC236}">
                  <a16:creationId xmlns:a16="http://schemas.microsoft.com/office/drawing/2014/main" id="{11771110-7C6C-4243-8386-A471D4161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0" y="2468"/>
              <a:ext cx="936" cy="785"/>
              <a:chOff x="2682" y="2372"/>
              <a:chExt cx="936" cy="785"/>
            </a:xfrm>
          </p:grpSpPr>
          <p:sp>
            <p:nvSpPr>
              <p:cNvPr id="187414" name="Line 22">
                <a:extLst>
                  <a:ext uri="{FF2B5EF4-FFF2-40B4-BE49-F238E27FC236}">
                    <a16:creationId xmlns:a16="http://schemas.microsoft.com/office/drawing/2014/main" id="{9851173E-AA3D-4ECB-B006-2BBDA9613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2" y="2372"/>
                <a:ext cx="811" cy="670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87415" name="Oval 23">
                <a:extLst>
                  <a:ext uri="{FF2B5EF4-FFF2-40B4-BE49-F238E27FC236}">
                    <a16:creationId xmlns:a16="http://schemas.microsoft.com/office/drawing/2014/main" id="{E52B1DC0-9C69-440C-B4C2-6DD777DB9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" y="2924"/>
                <a:ext cx="234" cy="23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7416" name="Group 24">
            <a:extLst>
              <a:ext uri="{FF2B5EF4-FFF2-40B4-BE49-F238E27FC236}">
                <a16:creationId xmlns:a16="http://schemas.microsoft.com/office/drawing/2014/main" id="{FA93E314-36F9-416E-8016-A622EF8411D3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4849814"/>
            <a:ext cx="723900" cy="1252537"/>
            <a:chOff x="3045" y="3055"/>
            <a:chExt cx="456" cy="789"/>
          </a:xfrm>
        </p:grpSpPr>
        <p:sp>
          <p:nvSpPr>
            <p:cNvPr id="187417" name="Line 25">
              <a:extLst>
                <a:ext uri="{FF2B5EF4-FFF2-40B4-BE49-F238E27FC236}">
                  <a16:creationId xmlns:a16="http://schemas.microsoft.com/office/drawing/2014/main" id="{1E61F897-CB4C-4D0C-9B6C-411C634001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6" y="3055"/>
              <a:ext cx="335" cy="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18" name="Oval 26">
              <a:extLst>
                <a:ext uri="{FF2B5EF4-FFF2-40B4-BE49-F238E27FC236}">
                  <a16:creationId xmlns:a16="http://schemas.microsoft.com/office/drawing/2014/main" id="{A5366441-182E-4320-A66A-25C702C64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5" y="3611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87419" name="Group 27">
            <a:extLst>
              <a:ext uri="{FF2B5EF4-FFF2-40B4-BE49-F238E27FC236}">
                <a16:creationId xmlns:a16="http://schemas.microsoft.com/office/drawing/2014/main" id="{011727F8-67E4-4D68-8299-1542CC9FD3B4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4854576"/>
            <a:ext cx="719138" cy="1247775"/>
            <a:chOff x="3504" y="3058"/>
            <a:chExt cx="453" cy="786"/>
          </a:xfrm>
        </p:grpSpPr>
        <p:sp>
          <p:nvSpPr>
            <p:cNvPr id="187420" name="Line 28">
              <a:extLst>
                <a:ext uri="{FF2B5EF4-FFF2-40B4-BE49-F238E27FC236}">
                  <a16:creationId xmlns:a16="http://schemas.microsoft.com/office/drawing/2014/main" id="{915E7F8D-91F0-4FC7-AD9F-5D48EC2FE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3058"/>
              <a:ext cx="335" cy="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21" name="Oval 29">
              <a:extLst>
                <a:ext uri="{FF2B5EF4-FFF2-40B4-BE49-F238E27FC236}">
                  <a16:creationId xmlns:a16="http://schemas.microsoft.com/office/drawing/2014/main" id="{6E6E83D5-3DFF-43CD-8206-04BF1BF8D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3611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87422" name="Group 30">
            <a:extLst>
              <a:ext uri="{FF2B5EF4-FFF2-40B4-BE49-F238E27FC236}">
                <a16:creationId xmlns:a16="http://schemas.microsoft.com/office/drawing/2014/main" id="{54BFB689-07D9-4436-8CF6-E80AE3906BEF}"/>
              </a:ext>
            </a:extLst>
          </p:cNvPr>
          <p:cNvGrpSpPr>
            <a:grpSpLocks/>
          </p:cNvGrpSpPr>
          <p:nvPr/>
        </p:nvGrpSpPr>
        <p:grpSpPr bwMode="auto">
          <a:xfrm>
            <a:off x="3756025" y="4849814"/>
            <a:ext cx="723900" cy="1252537"/>
            <a:chOff x="1406" y="3055"/>
            <a:chExt cx="456" cy="789"/>
          </a:xfrm>
        </p:grpSpPr>
        <p:sp>
          <p:nvSpPr>
            <p:cNvPr id="187423" name="Line 31">
              <a:extLst>
                <a:ext uri="{FF2B5EF4-FFF2-40B4-BE49-F238E27FC236}">
                  <a16:creationId xmlns:a16="http://schemas.microsoft.com/office/drawing/2014/main" id="{65DCE418-D1C2-4521-8BC5-8266FA39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7" y="3055"/>
              <a:ext cx="335" cy="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24" name="Oval 32">
              <a:extLst>
                <a:ext uri="{FF2B5EF4-FFF2-40B4-BE49-F238E27FC236}">
                  <a16:creationId xmlns:a16="http://schemas.microsoft.com/office/drawing/2014/main" id="{F7414381-F762-4D67-8408-70417363B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3611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87425" name="Group 33">
            <a:extLst>
              <a:ext uri="{FF2B5EF4-FFF2-40B4-BE49-F238E27FC236}">
                <a16:creationId xmlns:a16="http://schemas.microsoft.com/office/drawing/2014/main" id="{F3D74AD8-56A5-473E-A4F6-29B632B6B01D}"/>
              </a:ext>
            </a:extLst>
          </p:cNvPr>
          <p:cNvGrpSpPr>
            <a:grpSpLocks/>
          </p:cNvGrpSpPr>
          <p:nvPr/>
        </p:nvGrpSpPr>
        <p:grpSpPr bwMode="auto">
          <a:xfrm>
            <a:off x="4484689" y="4854576"/>
            <a:ext cx="719137" cy="1247775"/>
            <a:chOff x="1865" y="3058"/>
            <a:chExt cx="453" cy="786"/>
          </a:xfrm>
        </p:grpSpPr>
        <p:sp>
          <p:nvSpPr>
            <p:cNvPr id="187426" name="Line 34">
              <a:extLst>
                <a:ext uri="{FF2B5EF4-FFF2-40B4-BE49-F238E27FC236}">
                  <a16:creationId xmlns:a16="http://schemas.microsoft.com/office/drawing/2014/main" id="{29E38163-A399-41C3-BC47-E7D2F61C71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65" y="3058"/>
              <a:ext cx="335" cy="6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27" name="Oval 35">
              <a:extLst>
                <a:ext uri="{FF2B5EF4-FFF2-40B4-BE49-F238E27FC236}">
                  <a16:creationId xmlns:a16="http://schemas.microsoft.com/office/drawing/2014/main" id="{CFCB87C6-2DA0-4DD3-A7D0-B487B7FB9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4" y="3611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87428" name="Group 36">
            <a:extLst>
              <a:ext uri="{FF2B5EF4-FFF2-40B4-BE49-F238E27FC236}">
                <a16:creationId xmlns:a16="http://schemas.microsoft.com/office/drawing/2014/main" id="{661C7CC4-EE48-4987-905F-D6E2F6D598EF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3760788"/>
            <a:ext cx="1485900" cy="1250950"/>
            <a:chOff x="1745" y="2369"/>
            <a:chExt cx="936" cy="788"/>
          </a:xfrm>
        </p:grpSpPr>
        <p:sp>
          <p:nvSpPr>
            <p:cNvPr id="187429" name="Line 37">
              <a:extLst>
                <a:ext uri="{FF2B5EF4-FFF2-40B4-BE49-F238E27FC236}">
                  <a16:creationId xmlns:a16="http://schemas.microsoft.com/office/drawing/2014/main" id="{AEFD1B4A-9215-4859-9476-3EB03FD42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0" y="2369"/>
              <a:ext cx="811" cy="6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30" name="Oval 38">
              <a:extLst>
                <a:ext uri="{FF2B5EF4-FFF2-40B4-BE49-F238E27FC236}">
                  <a16:creationId xmlns:a16="http://schemas.microsoft.com/office/drawing/2014/main" id="{4EA3CE07-F33C-4892-81A0-372E8FF40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924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87431" name="Group 39">
            <a:extLst>
              <a:ext uri="{FF2B5EF4-FFF2-40B4-BE49-F238E27FC236}">
                <a16:creationId xmlns:a16="http://schemas.microsoft.com/office/drawing/2014/main" id="{A20B8891-B164-4C18-84E0-53262BD8B3E2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3765550"/>
            <a:ext cx="1485900" cy="1246188"/>
            <a:chOff x="2682" y="2372"/>
            <a:chExt cx="936" cy="785"/>
          </a:xfrm>
        </p:grpSpPr>
        <p:sp>
          <p:nvSpPr>
            <p:cNvPr id="187432" name="Line 40">
              <a:extLst>
                <a:ext uri="{FF2B5EF4-FFF2-40B4-BE49-F238E27FC236}">
                  <a16:creationId xmlns:a16="http://schemas.microsoft.com/office/drawing/2014/main" id="{3CE56DE5-9F26-4530-8F39-FBA22C275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2" y="2372"/>
              <a:ext cx="811" cy="6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7433" name="Oval 41">
              <a:extLst>
                <a:ext uri="{FF2B5EF4-FFF2-40B4-BE49-F238E27FC236}">
                  <a16:creationId xmlns:a16="http://schemas.microsoft.com/office/drawing/2014/main" id="{63A62002-7681-4313-8F80-0DD7E8A19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924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87434" name="Oval 42">
            <a:extLst>
              <a:ext uri="{FF2B5EF4-FFF2-40B4-BE49-F238E27FC236}">
                <a16:creationId xmlns:a16="http://schemas.microsoft.com/office/drawing/2014/main" id="{6CE76586-9AA7-4532-908A-A93F58519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51" y="3551239"/>
            <a:ext cx="371475" cy="369887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8F5DA210-E99A-42CA-85DD-092A5ED23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63713" algn="l"/>
                <a:tab pos="2522538" algn="l"/>
              </a:tabLst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93C3BE93-F8C7-4892-BA1A-0E50503CA6A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26489"/>
            <a:ext cx="8688387" cy="3308350"/>
          </a:xfrm>
        </p:spPr>
        <p:txBody>
          <a:bodyPr vert="horz" lIns="91440" tIns="45720" rIns="0" bIns="45720" rtlCol="0">
            <a:normAutofit fontScale="85000" lnSpcReduction="10000"/>
          </a:bodyPr>
          <a:lstStyle/>
          <a:p>
            <a:pPr lvl="1">
              <a:tabLst>
                <a:tab pos="1763713" algn="l"/>
                <a:tab pos="2522538" algn="l"/>
              </a:tabLst>
            </a:pPr>
            <a:r>
              <a:rPr lang="pt-BR" altLang="pt-BR" sz="2800" b="1" dirty="0"/>
              <a:t>Busca em largura</a:t>
            </a:r>
          </a:p>
          <a:p>
            <a:pPr marL="1085850" lvl="2">
              <a:tabLst>
                <a:tab pos="1763713" algn="l"/>
                <a:tab pos="2522538" algn="l"/>
              </a:tabLst>
            </a:pPr>
            <a:r>
              <a:rPr lang="pt-BR" altLang="pt-BR" sz="2400" dirty="0"/>
              <a:t>Encontra a solução de menor custo de caminho.</a:t>
            </a:r>
          </a:p>
          <a:p>
            <a:pPr marL="1085850" lvl="2">
              <a:tabLst>
                <a:tab pos="1763713" algn="l"/>
                <a:tab pos="2522538" algn="l"/>
              </a:tabLst>
            </a:pPr>
            <a:r>
              <a:rPr lang="pt-BR" altLang="pt-BR" sz="2400" i="1" dirty="0"/>
              <a:t>Completa </a:t>
            </a:r>
            <a:r>
              <a:rPr lang="pt-BR" altLang="pt-BR" sz="2400" dirty="0"/>
              <a:t>sempre e </a:t>
            </a:r>
            <a:r>
              <a:rPr lang="pt-BR" altLang="pt-BR" sz="2400" i="1" dirty="0"/>
              <a:t>ótima </a:t>
            </a:r>
            <a:r>
              <a:rPr lang="pt-BR" altLang="pt-BR" sz="2400" dirty="0"/>
              <a:t>se condição</a:t>
            </a:r>
            <a:r>
              <a:rPr lang="pt-BR" altLang="pt-BR" sz="2400" baseline="-25000" dirty="0"/>
              <a:t>1</a:t>
            </a:r>
            <a:r>
              <a:rPr lang="pt-BR" altLang="pt-BR" sz="2400" dirty="0"/>
              <a:t> é satisfeita</a:t>
            </a:r>
          </a:p>
          <a:p>
            <a:pPr marL="1085850" lvl="2">
              <a:buNone/>
              <a:tabLst>
                <a:tab pos="1763713" algn="l"/>
                <a:tab pos="2522538" algn="l"/>
              </a:tabLst>
            </a:pPr>
            <a:r>
              <a:rPr lang="pt-BR" altLang="pt-BR" b="1" dirty="0"/>
              <a:t>	Condição</a:t>
            </a:r>
            <a:r>
              <a:rPr lang="pt-BR" altLang="pt-BR" b="1" baseline="-25000" dirty="0"/>
              <a:t>1</a:t>
            </a:r>
            <a:r>
              <a:rPr lang="pt-BR" altLang="pt-BR" dirty="0"/>
              <a:t>: </a:t>
            </a:r>
            <a:br>
              <a:rPr lang="pt-BR" altLang="pt-BR" dirty="0"/>
            </a:br>
            <a:r>
              <a:rPr lang="pt-BR" altLang="pt-BR" dirty="0"/>
              <a:t>	</a:t>
            </a:r>
            <a:r>
              <a:rPr lang="pt-BR" altLang="pt-BR" dirty="0">
                <a:sym typeface="Symbol" panose="05050102010706020507" pitchFamily="18" charset="2"/>
              </a:rPr>
              <a:t></a:t>
            </a:r>
            <a:r>
              <a:rPr lang="pt-BR" altLang="pt-BR" i="1" dirty="0" err="1"/>
              <a:t>n</a:t>
            </a:r>
            <a:r>
              <a:rPr lang="pt-BR" altLang="en-US" dirty="0" err="1"/>
              <a:t>’</a:t>
            </a:r>
            <a:r>
              <a:rPr lang="pt-BR" altLang="pt-BR" dirty="0" err="1"/>
              <a:t>,</a:t>
            </a:r>
            <a:r>
              <a:rPr lang="pt-BR" altLang="pt-BR" i="1" dirty="0" err="1"/>
              <a:t>n</a:t>
            </a:r>
            <a:r>
              <a:rPr lang="pt-BR" altLang="pt-BR" dirty="0"/>
              <a:t> 	profundidade(</a:t>
            </a:r>
            <a:r>
              <a:rPr lang="pt-BR" altLang="pt-BR" i="1" dirty="0"/>
              <a:t>n</a:t>
            </a:r>
            <a:r>
              <a:rPr lang="pt-BR" altLang="en-US" i="1" dirty="0"/>
              <a:t>’</a:t>
            </a:r>
            <a:r>
              <a:rPr lang="pt-BR" altLang="ja-JP" dirty="0"/>
              <a:t>) </a:t>
            </a:r>
            <a:r>
              <a:rPr lang="pt-BR" altLang="ja-JP" dirty="0">
                <a:sym typeface="Symbol" panose="05050102010706020507" pitchFamily="18" charset="2"/>
              </a:rPr>
              <a:t></a:t>
            </a:r>
            <a:r>
              <a:rPr lang="pt-BR" altLang="ja-JP" dirty="0"/>
              <a:t> profundidade(</a:t>
            </a:r>
            <a:r>
              <a:rPr lang="pt-BR" altLang="ja-JP" i="1" dirty="0"/>
              <a:t>n</a:t>
            </a:r>
            <a:r>
              <a:rPr lang="pt-BR" altLang="ja-JP" dirty="0"/>
              <a:t>) </a:t>
            </a:r>
            <a:r>
              <a:rPr lang="pt-BR" altLang="ja-JP" dirty="0">
                <a:sym typeface="Symbol" panose="05050102010706020507" pitchFamily="18" charset="2"/>
              </a:rPr>
              <a:t></a:t>
            </a:r>
            <a:r>
              <a:rPr lang="pt-BR" altLang="ja-JP" dirty="0"/>
              <a:t> </a:t>
            </a:r>
            <a:br>
              <a:rPr lang="pt-BR" altLang="ja-JP" dirty="0"/>
            </a:br>
            <a:r>
              <a:rPr lang="pt-BR" altLang="ja-JP" dirty="0"/>
              <a:t>		custo de caminho(</a:t>
            </a:r>
            <a:r>
              <a:rPr lang="pt-BR" altLang="ja-JP" i="1" dirty="0"/>
              <a:t>n</a:t>
            </a:r>
            <a:r>
              <a:rPr lang="pt-BR" altLang="en-US" i="1" dirty="0"/>
              <a:t>’</a:t>
            </a:r>
            <a:r>
              <a:rPr lang="pt-BR" altLang="ja-JP" dirty="0"/>
              <a:t>) </a:t>
            </a:r>
            <a:r>
              <a:rPr lang="pt-BR" altLang="ja-JP" dirty="0">
                <a:sym typeface="Symbol" panose="05050102010706020507" pitchFamily="18" charset="2"/>
              </a:rPr>
              <a:t></a:t>
            </a:r>
            <a:r>
              <a:rPr lang="pt-BR" altLang="ja-JP" dirty="0"/>
              <a:t> custo de caminho (</a:t>
            </a:r>
            <a:r>
              <a:rPr lang="pt-BR" altLang="ja-JP" i="1" dirty="0"/>
              <a:t>n</a:t>
            </a:r>
            <a:r>
              <a:rPr lang="pt-BR" altLang="ja-JP" dirty="0"/>
              <a:t>).</a:t>
            </a:r>
          </a:p>
          <a:p>
            <a:pPr marL="1085850" lvl="2">
              <a:buNone/>
              <a:tabLst>
                <a:tab pos="1763713" algn="l"/>
                <a:tab pos="2522538" algn="l"/>
              </a:tabLst>
            </a:pPr>
            <a:r>
              <a:rPr lang="pt-BR" altLang="pt-BR" sz="2400" dirty="0"/>
              <a:t>	</a:t>
            </a:r>
            <a:r>
              <a:rPr lang="pt-BR" altLang="pt-BR" sz="2400" b="1" dirty="0" err="1"/>
              <a:t>Obs</a:t>
            </a:r>
            <a:r>
              <a:rPr lang="pt-BR" altLang="pt-BR" sz="2400" b="1" dirty="0"/>
              <a:t>: </a:t>
            </a:r>
            <a:r>
              <a:rPr lang="pt-BR" altLang="pt-BR" dirty="0"/>
              <a:t>sempre é a solução geral mais barata, devido ao custo de busca associado</a:t>
            </a:r>
          </a:p>
          <a:p>
            <a:pPr marL="1085850" lvl="2">
              <a:tabLst>
                <a:tab pos="1763713" algn="l"/>
                <a:tab pos="2522538" algn="l"/>
              </a:tabLst>
            </a:pPr>
            <a:r>
              <a:rPr lang="pt-BR" altLang="pt-BR" sz="2400" b="1" dirty="0"/>
              <a:t>Custo de tempo</a:t>
            </a:r>
            <a:r>
              <a:rPr lang="pt-BR" altLang="pt-BR" sz="2400" dirty="0"/>
              <a:t>:</a:t>
            </a:r>
          </a:p>
          <a:p>
            <a:pPr marL="1539875" lvl="3">
              <a:tabLst>
                <a:tab pos="1763713" algn="l"/>
                <a:tab pos="2522538" algn="l"/>
              </a:tabLst>
            </a:pPr>
            <a:r>
              <a:rPr lang="pt-BR" altLang="pt-BR" sz="20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</a:t>
            </a:r>
            <a:r>
              <a:rPr lang="pt-BR" altLang="pt-BR" sz="2000" dirty="0"/>
              <a:t> o </a:t>
            </a:r>
            <a:r>
              <a:rPr lang="pt-BR" altLang="pt-BR" sz="2000" b="1" i="1" dirty="0"/>
              <a:t>fator de expansão do problema</a:t>
            </a:r>
            <a:r>
              <a:rPr lang="pt-BR" altLang="pt-BR" sz="2000" i="1" dirty="0"/>
              <a:t> </a:t>
            </a:r>
            <a:r>
              <a:rPr lang="pt-BR" altLang="pt-BR" sz="2000" dirty="0"/>
              <a:t>(número de nós gerados a partir de cada nó) é </a:t>
            </a:r>
            <a:r>
              <a:rPr lang="pt-BR" altLang="pt-BR" sz="2000" i="1" dirty="0"/>
              <a:t>b</a:t>
            </a:r>
            <a:r>
              <a:rPr lang="pt-BR" altLang="pt-BR" sz="2000" dirty="0"/>
              <a:t> e a primeira solução para o problema está no nível </a:t>
            </a:r>
            <a:r>
              <a:rPr lang="pt-BR" altLang="pt-BR" sz="2000" i="1" dirty="0"/>
              <a:t>d</a:t>
            </a:r>
            <a:r>
              <a:rPr lang="pt-BR" altLang="pt-BR" sz="2000" dirty="0"/>
              <a:t>, </a:t>
            </a:r>
            <a:r>
              <a:rPr lang="pt-BR" altLang="pt-BR" sz="20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então</a:t>
            </a:r>
            <a:r>
              <a:rPr lang="pt-BR" altLang="pt-BR" sz="2000" i="1" dirty="0"/>
              <a:t> </a:t>
            </a:r>
            <a:r>
              <a:rPr lang="pt-BR" altLang="pt-BR" sz="2000" dirty="0"/>
              <a:t>o número máximo de nós gerados até se encontrar a solução é 1 + </a:t>
            </a:r>
            <a:r>
              <a:rPr lang="pt-BR" altLang="pt-BR" sz="2000" i="1" dirty="0"/>
              <a:t>b</a:t>
            </a:r>
            <a:r>
              <a:rPr lang="pt-BR" altLang="pt-BR" sz="2000" dirty="0"/>
              <a:t> + </a:t>
            </a:r>
            <a:r>
              <a:rPr lang="pt-BR" altLang="pt-BR" sz="2000" i="1" dirty="0"/>
              <a:t>b</a:t>
            </a:r>
            <a:r>
              <a:rPr lang="pt-BR" altLang="pt-BR" sz="2000" baseline="30000" dirty="0"/>
              <a:t>2</a:t>
            </a:r>
            <a:r>
              <a:rPr lang="pt-BR" altLang="pt-BR" sz="2000" dirty="0"/>
              <a:t> + … + 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d</a:t>
            </a:r>
            <a:r>
              <a:rPr lang="pt-BR" altLang="pt-BR" sz="2000" dirty="0"/>
              <a:t> </a:t>
            </a:r>
          </a:p>
          <a:p>
            <a:pPr marL="1539875" lvl="3">
              <a:tabLst>
                <a:tab pos="1763713" algn="l"/>
                <a:tab pos="2522538" algn="l"/>
              </a:tabLst>
            </a:pPr>
            <a:r>
              <a:rPr lang="pt-BR" altLang="pt-BR" sz="2000" b="1" dirty="0"/>
              <a:t>Custo exponencial</a:t>
            </a:r>
            <a:r>
              <a:rPr lang="pt-BR" altLang="pt-BR" sz="2000" dirty="0"/>
              <a:t> = </a:t>
            </a:r>
            <a:r>
              <a:rPr lang="pt-BR" altLang="pt-BR" sz="2000" i="1" dirty="0"/>
              <a:t>O</a:t>
            </a:r>
            <a:r>
              <a:rPr lang="pt-BR" altLang="pt-BR" sz="2000" dirty="0"/>
              <a:t>(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d</a:t>
            </a:r>
            <a:r>
              <a:rPr lang="pt-BR" altLang="pt-BR" sz="2000" dirty="0"/>
              <a:t>).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6">
            <a:extLst>
              <a:ext uri="{FF2B5EF4-FFF2-40B4-BE49-F238E27FC236}">
                <a16:creationId xmlns:a16="http://schemas.microsoft.com/office/drawing/2014/main" id="{98946EC1-6082-4AEA-A23B-EEAC023E6F76}"/>
              </a:ext>
            </a:extLst>
          </p:cNvPr>
          <p:cNvGrpSpPr>
            <a:grpSpLocks/>
          </p:cNvGrpSpPr>
          <p:nvPr/>
        </p:nvGrpSpPr>
        <p:grpSpPr bwMode="auto">
          <a:xfrm>
            <a:off x="3460751" y="3087689"/>
            <a:ext cx="6353175" cy="3108325"/>
            <a:chOff x="1220" y="1945"/>
            <a:chExt cx="4002" cy="1958"/>
          </a:xfrm>
        </p:grpSpPr>
        <p:graphicFrame>
          <p:nvGraphicFramePr>
            <p:cNvPr id="51204" name="Object 4">
              <a:extLst>
                <a:ext uri="{FF2B5EF4-FFF2-40B4-BE49-F238E27FC236}">
                  <a16:creationId xmlns:a16="http://schemas.microsoft.com/office/drawing/2014/main" id="{FCE19232-8A99-4B48-AE36-C3BDD0BA385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20" y="1945"/>
            <a:ext cx="4002" cy="1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0" name="Documento" r:id="rId4" imgW="7078980" imgH="3436620" progId="Word.Document.8">
                    <p:embed/>
                  </p:oleObj>
                </mc:Choice>
                <mc:Fallback>
                  <p:oleObj name="Documento" r:id="rId4" imgW="7078980" imgH="3436620" progId="Word.Document.8">
                    <p:embed/>
                    <p:pic>
                      <p:nvPicPr>
                        <p:cNvPr id="51204" name="Object 4">
                          <a:extLst>
                            <a:ext uri="{FF2B5EF4-FFF2-40B4-BE49-F238E27FC236}">
                              <a16:creationId xmlns:a16="http://schemas.microsoft.com/office/drawing/2014/main" id="{FCE19232-8A99-4B48-AE36-C3BDD0BA385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1945"/>
                          <a:ext cx="4002" cy="195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107763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445" name="Rectangle 5">
              <a:extLst>
                <a:ext uri="{FF2B5EF4-FFF2-40B4-BE49-F238E27FC236}">
                  <a16:creationId xmlns:a16="http://schemas.microsoft.com/office/drawing/2014/main" id="{0677F18A-9AE2-40CD-95A8-F0CCAFBB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1967"/>
              <a:ext cx="3901" cy="16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F261A424-3954-4569-9C25-03B113DADA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85371" y="1690688"/>
            <a:ext cx="10071514" cy="4949531"/>
          </a:xfrm>
        </p:spPr>
        <p:txBody>
          <a:bodyPr vert="horz" lIns="91440" tIns="45720" rIns="0" bIns="45720" rtlCol="0">
            <a:normAutofit lnSpcReduction="10000"/>
          </a:bodyPr>
          <a:lstStyle/>
          <a:p>
            <a:pPr lvl="1">
              <a:tabLst>
                <a:tab pos="1763713" algn="l"/>
                <a:tab pos="2522538" algn="l"/>
              </a:tabLst>
            </a:pPr>
            <a:r>
              <a:rPr lang="pt-BR" altLang="pt-BR" sz="2800" b="1" dirty="0"/>
              <a:t>Busca em largura</a:t>
            </a:r>
          </a:p>
          <a:p>
            <a:pPr marL="1085850" lvl="2">
              <a:tabLst>
                <a:tab pos="1763713" algn="l"/>
                <a:tab pos="2522538" algn="l"/>
              </a:tabLst>
            </a:pPr>
            <a:r>
              <a:rPr lang="pt-BR" altLang="pt-BR" sz="2400" b="1" dirty="0"/>
              <a:t>Custo de memória</a:t>
            </a:r>
            <a:r>
              <a:rPr lang="pt-BR" altLang="pt-BR" sz="2400" dirty="0"/>
              <a:t>: A fronteira do espaço de estados deve permanecer na memória, o que é um problema mais crucial do que o tempo de execução da busca</a:t>
            </a:r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2400" dirty="0"/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2400" dirty="0"/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2400" dirty="0"/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2400" dirty="0"/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2400" b="1" dirty="0"/>
          </a:p>
          <a:p>
            <a:pPr marL="857250" lvl="2" indent="0">
              <a:buNone/>
              <a:tabLst>
                <a:tab pos="1763713" algn="l"/>
                <a:tab pos="2522538" algn="l"/>
              </a:tabLst>
            </a:pPr>
            <a:endParaRPr lang="pt-BR" altLang="pt-BR" sz="2400" b="1" dirty="0"/>
          </a:p>
          <a:p>
            <a:pPr marL="857250" lvl="2" indent="0">
              <a:buNone/>
              <a:tabLst>
                <a:tab pos="1763713" algn="l"/>
                <a:tab pos="2522538" algn="l"/>
              </a:tabLst>
            </a:pPr>
            <a:endParaRPr lang="pt-BR" altLang="pt-BR" sz="2400" b="1" dirty="0"/>
          </a:p>
          <a:p>
            <a:pPr marL="1085850" lvl="2">
              <a:tabLst>
                <a:tab pos="1763713" algn="l"/>
                <a:tab pos="2522538" algn="l"/>
              </a:tabLst>
            </a:pPr>
            <a:endParaRPr lang="pt-BR" altLang="pt-BR" sz="1800" b="1" dirty="0"/>
          </a:p>
          <a:p>
            <a:pPr marL="1085850" lvl="2">
              <a:tabLst>
                <a:tab pos="1763713" algn="l"/>
                <a:tab pos="2522538" algn="l"/>
              </a:tabLst>
            </a:pPr>
            <a:r>
              <a:rPr lang="pt-BR" altLang="pt-BR" sz="2400" b="1" dirty="0"/>
              <a:t>Conclusão: </a:t>
            </a:r>
            <a:r>
              <a:rPr lang="pt-BR" altLang="pt-BR" sz="2400" b="1" i="1" dirty="0"/>
              <a:t>Esta estratégia só dá bons resultados quando a profundidade da árvore de busca é pequena</a:t>
            </a:r>
            <a:r>
              <a:rPr lang="pt-BR" altLang="pt-BR" sz="2800" b="1" i="1" dirty="0"/>
              <a:t> </a:t>
            </a:r>
            <a:endParaRPr lang="pt-BR" altLang="pt-BR" sz="2800" dirty="0"/>
          </a:p>
        </p:txBody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719E4251-66B9-402D-A849-705380FEA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763713" algn="l"/>
                <a:tab pos="2522538" algn="l"/>
              </a:tabLst>
            </a:pP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894360A3-98EB-428E-B944-09BF570AC9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7C7EF99E-3A3A-4F9A-A37C-601E8BCF327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76493" y="2157274"/>
            <a:ext cx="8688387" cy="3655119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largura - com custo uniforme</a:t>
            </a:r>
          </a:p>
          <a:p>
            <a:pPr marL="1085850" lvl="2"/>
            <a:r>
              <a:rPr lang="pt-BR" altLang="pt-BR" sz="2400" dirty="0"/>
              <a:t>Modifica a busca em largura </a:t>
            </a:r>
          </a:p>
          <a:p>
            <a:pPr marL="1539875" lvl="3"/>
            <a:r>
              <a:rPr lang="pt-BR" altLang="pt-BR" sz="2000" dirty="0"/>
              <a:t>Expande o nó da fronteira com menor custo de caminho</a:t>
            </a:r>
          </a:p>
          <a:p>
            <a:pPr marL="1539875" lvl="3"/>
            <a:r>
              <a:rPr lang="pt-BR" altLang="pt-BR" sz="2000" dirty="0"/>
              <a:t>Cada operador pode ter um custo associado diferente, medido pela função </a:t>
            </a:r>
            <a:r>
              <a:rPr lang="pt-BR" altLang="pt-BR" sz="2000" i="1" dirty="0"/>
              <a:t>g(n)</a:t>
            </a:r>
            <a:r>
              <a:rPr lang="pt-BR" altLang="pt-BR" sz="2000" dirty="0"/>
              <a:t>, para o nó </a:t>
            </a:r>
            <a:r>
              <a:rPr lang="pt-BR" altLang="pt-BR" sz="2000" i="1" dirty="0"/>
              <a:t>n</a:t>
            </a:r>
            <a:r>
              <a:rPr lang="pt-BR" altLang="pt-BR" sz="2000" dirty="0"/>
              <a:t>.</a:t>
            </a:r>
          </a:p>
          <a:p>
            <a:pPr algn="r">
              <a:buClr>
                <a:schemeClr val="tx1"/>
              </a:buClr>
              <a:buFont typeface="Symbol" panose="05050102010706020507" pitchFamily="18" charset="2"/>
              <a:buNone/>
            </a:pPr>
            <a:r>
              <a:rPr lang="pt-BR" altLang="pt-BR" sz="2000" dirty="0"/>
              <a:t>[Na busca em largura: </a:t>
            </a:r>
            <a:r>
              <a:rPr lang="pt-BR" altLang="pt-BR" sz="1800" b="1" i="1" dirty="0"/>
              <a:t>g</a:t>
            </a:r>
            <a:r>
              <a:rPr lang="pt-BR" altLang="pt-BR" sz="1800" b="1" dirty="0"/>
              <a:t>(</a:t>
            </a:r>
            <a:r>
              <a:rPr lang="pt-BR" altLang="pt-BR" sz="1800" b="1" i="1" dirty="0"/>
              <a:t>n</a:t>
            </a:r>
            <a:r>
              <a:rPr lang="pt-BR" altLang="pt-BR" sz="1800" b="1" dirty="0"/>
              <a:t>) = </a:t>
            </a:r>
            <a:r>
              <a:rPr lang="pt-BR" altLang="pt-BR" sz="1800" b="1" i="1" dirty="0"/>
              <a:t>profundidade</a:t>
            </a:r>
            <a:r>
              <a:rPr lang="pt-BR" altLang="pt-BR" sz="1800" b="1" dirty="0"/>
              <a:t>(</a:t>
            </a:r>
            <a:r>
              <a:rPr lang="pt-BR" altLang="pt-BR" sz="1800" b="1" i="1" dirty="0"/>
              <a:t>n</a:t>
            </a:r>
            <a:r>
              <a:rPr lang="pt-BR" altLang="pt-BR" sz="1800" b="1" dirty="0"/>
              <a:t>)</a:t>
            </a:r>
            <a:r>
              <a:rPr lang="pt-BR" altLang="pt-BR" sz="1800" dirty="0"/>
              <a:t>]</a:t>
            </a:r>
            <a:endParaRPr lang="pt-BR" altLang="pt-BR" sz="1800" b="1" dirty="0"/>
          </a:p>
          <a:p>
            <a:pPr marL="1085850" lvl="2"/>
            <a:r>
              <a:rPr lang="pt-BR" altLang="pt-BR" sz="2400" i="1" dirty="0"/>
              <a:t>Completa</a:t>
            </a:r>
            <a:r>
              <a:rPr lang="pt-BR" altLang="pt-BR" sz="2400" dirty="0"/>
              <a:t> sempre e </a:t>
            </a:r>
            <a:r>
              <a:rPr lang="pt-BR" altLang="pt-BR" sz="2400" i="1" dirty="0"/>
              <a:t>ótima </a:t>
            </a:r>
            <a:r>
              <a:rPr lang="pt-BR" altLang="pt-BR" sz="2400" dirty="0"/>
              <a:t>se condição</a:t>
            </a:r>
            <a:r>
              <a:rPr lang="pt-BR" altLang="pt-BR" sz="2400" baseline="-25000" dirty="0"/>
              <a:t>2</a:t>
            </a:r>
            <a:r>
              <a:rPr lang="pt-BR" altLang="pt-BR" sz="2400" dirty="0"/>
              <a:t> é satisfeita.</a:t>
            </a:r>
          </a:p>
          <a:p>
            <a:pPr marL="1085850" lvl="2">
              <a:buNone/>
            </a:pPr>
            <a:r>
              <a:rPr lang="pt-BR" altLang="pt-BR" u="sng" dirty="0"/>
              <a:t>	</a:t>
            </a:r>
            <a:r>
              <a:rPr lang="pt-BR" altLang="pt-BR" b="1" dirty="0"/>
              <a:t>Condição</a:t>
            </a:r>
            <a:r>
              <a:rPr lang="pt-BR" altLang="pt-BR" b="1" baseline="-25000" dirty="0"/>
              <a:t>2</a:t>
            </a:r>
            <a:r>
              <a:rPr lang="pt-BR" altLang="pt-BR" dirty="0"/>
              <a:t>: </a:t>
            </a:r>
            <a:r>
              <a:rPr lang="pt-BR" altLang="pt-BR" i="1" dirty="0"/>
              <a:t>g</a:t>
            </a:r>
            <a:r>
              <a:rPr lang="pt-BR" altLang="pt-BR" dirty="0"/>
              <a:t>(</a:t>
            </a:r>
            <a:r>
              <a:rPr lang="pt-BR" altLang="pt-BR" i="1" dirty="0"/>
              <a:t>sucessor</a:t>
            </a:r>
            <a:r>
              <a:rPr lang="pt-BR" altLang="pt-BR" dirty="0"/>
              <a:t>(</a:t>
            </a:r>
            <a:r>
              <a:rPr lang="pt-BR" altLang="pt-BR" i="1" dirty="0"/>
              <a:t>n</a:t>
            </a:r>
            <a:r>
              <a:rPr lang="pt-BR" altLang="pt-BR" dirty="0"/>
              <a:t>)) </a:t>
            </a:r>
            <a:r>
              <a:rPr lang="pt-BR" altLang="pt-BR" dirty="0">
                <a:sym typeface="Symbol" panose="05050102010706020507" pitchFamily="18" charset="2"/>
              </a:rPr>
              <a:t></a:t>
            </a:r>
            <a:r>
              <a:rPr lang="pt-BR" altLang="pt-BR" dirty="0"/>
              <a:t> </a:t>
            </a:r>
            <a:r>
              <a:rPr lang="pt-BR" altLang="pt-BR" i="1" dirty="0"/>
              <a:t>g</a:t>
            </a:r>
            <a:r>
              <a:rPr lang="pt-BR" altLang="pt-BR" dirty="0"/>
              <a:t>(</a:t>
            </a:r>
            <a:r>
              <a:rPr lang="pt-BR" altLang="pt-BR" i="1" dirty="0"/>
              <a:t>n</a:t>
            </a:r>
            <a:r>
              <a:rPr lang="pt-BR" altLang="pt-BR" dirty="0"/>
              <a:t>)</a:t>
            </a:r>
          </a:p>
          <a:p>
            <a:pPr marL="1085850" lvl="2"/>
            <a:r>
              <a:rPr lang="pt-BR" altLang="pt-BR" sz="2400" b="1" dirty="0"/>
              <a:t>Complexidade:</a:t>
            </a:r>
            <a:r>
              <a:rPr lang="pt-BR" altLang="pt-BR" sz="2400" dirty="0"/>
              <a:t> teoricamente igual a busca em largura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5A4365CF-BD96-42BE-8EFE-6E8677A03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57" y="45244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38B03D1A-7F07-433B-B2CE-7F59311D620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0126" y="1598759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largura com custo uniforme</a:t>
            </a:r>
          </a:p>
          <a:p>
            <a:pPr marL="1085850" lvl="2"/>
            <a:r>
              <a:rPr lang="pt-BR" altLang="pt-BR" sz="2400" b="1" dirty="0"/>
              <a:t>Ordem de expansão dos nós</a:t>
            </a:r>
            <a:r>
              <a:rPr lang="pt-BR" altLang="pt-BR" sz="2400" dirty="0"/>
              <a:t>:</a:t>
            </a:r>
          </a:p>
          <a:p>
            <a:pPr marL="1539875" lvl="3">
              <a:buNone/>
            </a:pPr>
            <a:r>
              <a:rPr lang="pt-BR" altLang="pt-BR" sz="2000" dirty="0"/>
              <a:t>	1. Nó raiz</a:t>
            </a:r>
          </a:p>
          <a:p>
            <a:pPr marL="1539875" lvl="3">
              <a:buNone/>
            </a:pPr>
            <a:r>
              <a:rPr lang="pt-BR" altLang="pt-BR" sz="2000" dirty="0"/>
              <a:t>	2. Nó profundidade 1 com menor custo</a:t>
            </a:r>
          </a:p>
          <a:p>
            <a:pPr marL="1539875" lvl="3">
              <a:buNone/>
            </a:pPr>
            <a:r>
              <a:rPr lang="pt-BR" altLang="pt-BR" sz="2000" dirty="0"/>
              <a:t>	3. Segundo nó profundidade 1 com menor custo, etc.</a:t>
            </a:r>
          </a:p>
        </p:txBody>
      </p:sp>
      <p:grpSp>
        <p:nvGrpSpPr>
          <p:cNvPr id="192516" name="Group 4">
            <a:extLst>
              <a:ext uri="{FF2B5EF4-FFF2-40B4-BE49-F238E27FC236}">
                <a16:creationId xmlns:a16="http://schemas.microsoft.com/office/drawing/2014/main" id="{8A11F575-ECF2-4DCE-8E60-58A8EC600EA7}"/>
              </a:ext>
            </a:extLst>
          </p:cNvPr>
          <p:cNvGrpSpPr>
            <a:grpSpLocks/>
          </p:cNvGrpSpPr>
          <p:nvPr/>
        </p:nvGrpSpPr>
        <p:grpSpPr bwMode="auto">
          <a:xfrm>
            <a:off x="7715251" y="5140325"/>
            <a:ext cx="1095375" cy="1447800"/>
            <a:chOff x="1974" y="2030"/>
            <a:chExt cx="690" cy="912"/>
          </a:xfrm>
        </p:grpSpPr>
        <p:grpSp>
          <p:nvGrpSpPr>
            <p:cNvPr id="54327" name="Group 5">
              <a:extLst>
                <a:ext uri="{FF2B5EF4-FFF2-40B4-BE49-F238E27FC236}">
                  <a16:creationId xmlns:a16="http://schemas.microsoft.com/office/drawing/2014/main" id="{D6E2074C-22CC-40C7-ABFC-585645711B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" y="2030"/>
              <a:ext cx="494" cy="912"/>
              <a:chOff x="2170" y="2030"/>
              <a:chExt cx="494" cy="912"/>
            </a:xfrm>
          </p:grpSpPr>
          <p:grpSp>
            <p:nvGrpSpPr>
              <p:cNvPr id="54329" name="Group 6">
                <a:extLst>
                  <a:ext uri="{FF2B5EF4-FFF2-40B4-BE49-F238E27FC236}">
                    <a16:creationId xmlns:a16="http://schemas.microsoft.com/office/drawing/2014/main" id="{035AF61D-3FB4-418A-B79A-D5229570DD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0" y="2030"/>
                <a:ext cx="234" cy="786"/>
                <a:chOff x="1975" y="3058"/>
                <a:chExt cx="234" cy="786"/>
              </a:xfrm>
            </p:grpSpPr>
            <p:sp>
              <p:nvSpPr>
                <p:cNvPr id="192519" name="Line 7">
                  <a:extLst>
                    <a:ext uri="{FF2B5EF4-FFF2-40B4-BE49-F238E27FC236}">
                      <a16:creationId xmlns:a16="http://schemas.microsoft.com/office/drawing/2014/main" id="{06571321-F02A-4FA6-9DA6-4285E0C46D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091" y="3058"/>
                  <a:ext cx="0" cy="6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2520" name="Oval 8">
                  <a:extLst>
                    <a:ext uri="{FF2B5EF4-FFF2-40B4-BE49-F238E27FC236}">
                      <a16:creationId xmlns:a16="http://schemas.microsoft.com/office/drawing/2014/main" id="{DD2491FC-B128-42B0-8EC1-ED6192A27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5" y="3611"/>
                  <a:ext cx="234" cy="233"/>
                </a:xfrm>
                <a:prstGeom prst="ellipse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2521" name="Text Box 9">
                <a:extLst>
                  <a:ext uri="{FF2B5EF4-FFF2-40B4-BE49-F238E27FC236}">
                    <a16:creationId xmlns:a16="http://schemas.microsoft.com/office/drawing/2014/main" id="{EDA6F26D-AA2C-4918-B6DE-F0B23FE1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2730"/>
                <a:ext cx="29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pt-BR" sz="1600" b="1">
                    <a:latin typeface="Times New Roman" charset="0"/>
                    <a:ea typeface="ＭＳ Ｐゴシック" charset="0"/>
                  </a:rPr>
                  <a:t>10</a:t>
                </a:r>
              </a:p>
            </p:txBody>
          </p:sp>
        </p:grpSp>
        <p:sp>
          <p:nvSpPr>
            <p:cNvPr id="192522" name="Text Box 10">
              <a:extLst>
                <a:ext uri="{FF2B5EF4-FFF2-40B4-BE49-F238E27FC236}">
                  <a16:creationId xmlns:a16="http://schemas.microsoft.com/office/drawing/2014/main" id="{4F885613-06F0-4CC6-B9A5-ED2E4CF09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2590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G</a:t>
              </a:r>
            </a:p>
          </p:txBody>
        </p:sp>
      </p:grpSp>
      <p:grpSp>
        <p:nvGrpSpPr>
          <p:cNvPr id="192523" name="Group 11">
            <a:extLst>
              <a:ext uri="{FF2B5EF4-FFF2-40B4-BE49-F238E27FC236}">
                <a16:creationId xmlns:a16="http://schemas.microsoft.com/office/drawing/2014/main" id="{D4B50E06-4DDC-4556-AA29-80650B4F630A}"/>
              </a:ext>
            </a:extLst>
          </p:cNvPr>
          <p:cNvGrpSpPr>
            <a:grpSpLocks/>
          </p:cNvGrpSpPr>
          <p:nvPr/>
        </p:nvGrpSpPr>
        <p:grpSpPr bwMode="auto">
          <a:xfrm>
            <a:off x="6435726" y="5140325"/>
            <a:ext cx="1095375" cy="1447800"/>
            <a:chOff x="1974" y="2030"/>
            <a:chExt cx="690" cy="912"/>
          </a:xfrm>
        </p:grpSpPr>
        <p:grpSp>
          <p:nvGrpSpPr>
            <p:cNvPr id="54321" name="Group 12">
              <a:extLst>
                <a:ext uri="{FF2B5EF4-FFF2-40B4-BE49-F238E27FC236}">
                  <a16:creationId xmlns:a16="http://schemas.microsoft.com/office/drawing/2014/main" id="{BD7B8E0F-4033-4B60-8A24-778C049FB0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" y="2030"/>
              <a:ext cx="494" cy="912"/>
              <a:chOff x="2170" y="2030"/>
              <a:chExt cx="494" cy="912"/>
            </a:xfrm>
          </p:grpSpPr>
          <p:grpSp>
            <p:nvGrpSpPr>
              <p:cNvPr id="54323" name="Group 13">
                <a:extLst>
                  <a:ext uri="{FF2B5EF4-FFF2-40B4-BE49-F238E27FC236}">
                    <a16:creationId xmlns:a16="http://schemas.microsoft.com/office/drawing/2014/main" id="{789E88C3-D308-4EBF-9398-8A9C1D08F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0" y="2030"/>
                <a:ext cx="234" cy="786"/>
                <a:chOff x="1975" y="3058"/>
                <a:chExt cx="234" cy="786"/>
              </a:xfrm>
            </p:grpSpPr>
            <p:sp>
              <p:nvSpPr>
                <p:cNvPr id="192526" name="Line 14">
                  <a:extLst>
                    <a:ext uri="{FF2B5EF4-FFF2-40B4-BE49-F238E27FC236}">
                      <a16:creationId xmlns:a16="http://schemas.microsoft.com/office/drawing/2014/main" id="{820B107A-30B7-4648-BFAA-8C13F21E07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091" y="3058"/>
                  <a:ext cx="0" cy="67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2527" name="Oval 15">
                  <a:extLst>
                    <a:ext uri="{FF2B5EF4-FFF2-40B4-BE49-F238E27FC236}">
                      <a16:creationId xmlns:a16="http://schemas.microsoft.com/office/drawing/2014/main" id="{43EEFB82-A555-486C-BF9F-35629ED55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5" y="3611"/>
                  <a:ext cx="234" cy="233"/>
                </a:xfrm>
                <a:prstGeom prst="ellipse">
                  <a:avLst/>
                </a:prstGeom>
                <a:solidFill>
                  <a:srgbClr val="B2B2B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2528" name="Text Box 16">
                <a:extLst>
                  <a:ext uri="{FF2B5EF4-FFF2-40B4-BE49-F238E27FC236}">
                    <a16:creationId xmlns:a16="http://schemas.microsoft.com/office/drawing/2014/main" id="{510FFFCA-43ED-45E2-A154-4050E4876E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2730"/>
                <a:ext cx="29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pt-BR" sz="1600" b="1">
                    <a:latin typeface="Times New Roman" charset="0"/>
                    <a:ea typeface="ＭＳ Ｐゴシック" charset="0"/>
                  </a:rPr>
                  <a:t>11</a:t>
                </a:r>
              </a:p>
            </p:txBody>
          </p:sp>
        </p:grpSp>
        <p:sp>
          <p:nvSpPr>
            <p:cNvPr id="192529" name="Text Box 17">
              <a:extLst>
                <a:ext uri="{FF2B5EF4-FFF2-40B4-BE49-F238E27FC236}">
                  <a16:creationId xmlns:a16="http://schemas.microsoft.com/office/drawing/2014/main" id="{CFDF36FC-9C5B-4BF4-8CBF-49F29E957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2590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G</a:t>
              </a:r>
            </a:p>
          </p:txBody>
        </p:sp>
      </p:grpSp>
      <p:grpSp>
        <p:nvGrpSpPr>
          <p:cNvPr id="192530" name="Group 18">
            <a:extLst>
              <a:ext uri="{FF2B5EF4-FFF2-40B4-BE49-F238E27FC236}">
                <a16:creationId xmlns:a16="http://schemas.microsoft.com/office/drawing/2014/main" id="{E6EA252A-1313-4262-AE3A-1E83DD34310F}"/>
              </a:ext>
            </a:extLst>
          </p:cNvPr>
          <p:cNvGrpSpPr>
            <a:grpSpLocks/>
          </p:cNvGrpSpPr>
          <p:nvPr/>
        </p:nvGrpSpPr>
        <p:grpSpPr bwMode="auto">
          <a:xfrm>
            <a:off x="6435725" y="4049714"/>
            <a:ext cx="3638550" cy="1520825"/>
            <a:chOff x="1974" y="1343"/>
            <a:chExt cx="2292" cy="958"/>
          </a:xfrm>
        </p:grpSpPr>
        <p:sp>
          <p:nvSpPr>
            <p:cNvPr id="192531" name="Line 19">
              <a:extLst>
                <a:ext uri="{FF2B5EF4-FFF2-40B4-BE49-F238E27FC236}">
                  <a16:creationId xmlns:a16="http://schemas.microsoft.com/office/drawing/2014/main" id="{2A4F8B15-DC14-47F7-87E8-40426483D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7" y="1343"/>
              <a:ext cx="0" cy="7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2" name="Line 20">
              <a:extLst>
                <a:ext uri="{FF2B5EF4-FFF2-40B4-BE49-F238E27FC236}">
                  <a16:creationId xmlns:a16="http://schemas.microsoft.com/office/drawing/2014/main" id="{EC1B3A3B-C25B-4B14-9258-9B9E63410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75" y="1379"/>
              <a:ext cx="811" cy="6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3" name="Line 21">
              <a:extLst>
                <a:ext uri="{FF2B5EF4-FFF2-40B4-BE49-F238E27FC236}">
                  <a16:creationId xmlns:a16="http://schemas.microsoft.com/office/drawing/2014/main" id="{FFAFDB60-2935-4CCA-88C2-9F2B5CBB8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7" y="1382"/>
              <a:ext cx="811" cy="6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4" name="Oval 22">
              <a:extLst>
                <a:ext uri="{FF2B5EF4-FFF2-40B4-BE49-F238E27FC236}">
                  <a16:creationId xmlns:a16="http://schemas.microsoft.com/office/drawing/2014/main" id="{1BF8A4EE-CBE3-4122-91D2-D049E3D0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1934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5" name="Oval 23">
              <a:extLst>
                <a:ext uri="{FF2B5EF4-FFF2-40B4-BE49-F238E27FC236}">
                  <a16:creationId xmlns:a16="http://schemas.microsoft.com/office/drawing/2014/main" id="{5673465E-EA8A-4630-AF1C-9217D5B3E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934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6" name="Oval 24">
              <a:extLst>
                <a:ext uri="{FF2B5EF4-FFF2-40B4-BE49-F238E27FC236}">
                  <a16:creationId xmlns:a16="http://schemas.microsoft.com/office/drawing/2014/main" id="{BF311FFD-2043-42A5-B6EA-1AF092B69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1934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37" name="Text Box 25">
              <a:extLst>
                <a:ext uri="{FF2B5EF4-FFF2-40B4-BE49-F238E27FC236}">
                  <a16:creationId xmlns:a16="http://schemas.microsoft.com/office/drawing/2014/main" id="{FB547213-0A08-47DB-BD54-524E66495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1953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A</a:t>
              </a:r>
            </a:p>
          </p:txBody>
        </p:sp>
        <p:sp>
          <p:nvSpPr>
            <p:cNvPr id="192538" name="Text Box 26">
              <a:extLst>
                <a:ext uri="{FF2B5EF4-FFF2-40B4-BE49-F238E27FC236}">
                  <a16:creationId xmlns:a16="http://schemas.microsoft.com/office/drawing/2014/main" id="{9A4AD416-3E32-496F-AC38-AE374BB78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2" y="1954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B</a:t>
              </a:r>
            </a:p>
          </p:txBody>
        </p:sp>
        <p:sp>
          <p:nvSpPr>
            <p:cNvPr id="192539" name="Text Box 27">
              <a:extLst>
                <a:ext uri="{FF2B5EF4-FFF2-40B4-BE49-F238E27FC236}">
                  <a16:creationId xmlns:a16="http://schemas.microsoft.com/office/drawing/2014/main" id="{1065C898-C3BB-4F05-95EA-9E3DF88FE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1" y="1977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C</a:t>
              </a:r>
            </a:p>
          </p:txBody>
        </p:sp>
        <p:sp>
          <p:nvSpPr>
            <p:cNvPr id="192540" name="Text Box 28">
              <a:extLst>
                <a:ext uri="{FF2B5EF4-FFF2-40B4-BE49-F238E27FC236}">
                  <a16:creationId xmlns:a16="http://schemas.microsoft.com/office/drawing/2014/main" id="{B4604603-D8F8-49AA-AACF-560BBEAE9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2089"/>
              <a:ext cx="2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192541" name="Text Box 29">
              <a:extLst>
                <a:ext uri="{FF2B5EF4-FFF2-40B4-BE49-F238E27FC236}">
                  <a16:creationId xmlns:a16="http://schemas.microsoft.com/office/drawing/2014/main" id="{53A81BCD-6028-4C8C-B174-7475FB478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0" y="2089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5</a:t>
              </a:r>
            </a:p>
          </p:txBody>
        </p:sp>
        <p:sp>
          <p:nvSpPr>
            <p:cNvPr id="192542" name="Text Box 30">
              <a:extLst>
                <a:ext uri="{FF2B5EF4-FFF2-40B4-BE49-F238E27FC236}">
                  <a16:creationId xmlns:a16="http://schemas.microsoft.com/office/drawing/2014/main" id="{BCD53303-D6F3-4F4B-A0BC-2A7C29DEA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2089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15</a:t>
              </a:r>
            </a:p>
          </p:txBody>
        </p:sp>
      </p:grpSp>
      <p:grpSp>
        <p:nvGrpSpPr>
          <p:cNvPr id="192543" name="Group 31">
            <a:extLst>
              <a:ext uri="{FF2B5EF4-FFF2-40B4-BE49-F238E27FC236}">
                <a16:creationId xmlns:a16="http://schemas.microsoft.com/office/drawing/2014/main" id="{B65F3616-D615-42D8-889F-21B409D1F877}"/>
              </a:ext>
            </a:extLst>
          </p:cNvPr>
          <p:cNvGrpSpPr>
            <a:grpSpLocks/>
          </p:cNvGrpSpPr>
          <p:nvPr/>
        </p:nvGrpSpPr>
        <p:grpSpPr bwMode="auto">
          <a:xfrm>
            <a:off x="2997201" y="4068764"/>
            <a:ext cx="2206625" cy="1639887"/>
            <a:chOff x="320" y="1355"/>
            <a:chExt cx="1390" cy="1033"/>
          </a:xfrm>
        </p:grpSpPr>
        <p:sp>
          <p:nvSpPr>
            <p:cNvPr id="192544" name="Line 32">
              <a:extLst>
                <a:ext uri="{FF2B5EF4-FFF2-40B4-BE49-F238E27FC236}">
                  <a16:creationId xmlns:a16="http://schemas.microsoft.com/office/drawing/2014/main" id="{0CFCDB0C-EF07-44E1-8CD2-53B3E8DB0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" y="1551"/>
              <a:ext cx="459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45" name="Line 33">
              <a:extLst>
                <a:ext uri="{FF2B5EF4-FFF2-40B4-BE49-F238E27FC236}">
                  <a16:creationId xmlns:a16="http://schemas.microsoft.com/office/drawing/2014/main" id="{9AF736BA-3874-434A-9897-E1A375EF65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8" y="1943"/>
              <a:ext cx="459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46" name="Line 34">
              <a:extLst>
                <a:ext uri="{FF2B5EF4-FFF2-40B4-BE49-F238E27FC236}">
                  <a16:creationId xmlns:a16="http://schemas.microsoft.com/office/drawing/2014/main" id="{2B40A0FB-E523-4159-ADCA-6A20F441A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1951"/>
              <a:ext cx="459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47" name="Line 35">
              <a:extLst>
                <a:ext uri="{FF2B5EF4-FFF2-40B4-BE49-F238E27FC236}">
                  <a16:creationId xmlns:a16="http://schemas.microsoft.com/office/drawing/2014/main" id="{36ECB7F5-C516-49C0-89ED-CB51B2228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2" y="1551"/>
              <a:ext cx="459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48" name="Line 36">
              <a:extLst>
                <a:ext uri="{FF2B5EF4-FFF2-40B4-BE49-F238E27FC236}">
                  <a16:creationId xmlns:a16="http://schemas.microsoft.com/office/drawing/2014/main" id="{24561ED3-9E2D-4A45-851F-77D63A08F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" y="1948"/>
              <a:ext cx="9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49" name="Rectangle 37">
              <a:extLst>
                <a:ext uri="{FF2B5EF4-FFF2-40B4-BE49-F238E27FC236}">
                  <a16:creationId xmlns:a16="http://schemas.microsoft.com/office/drawing/2014/main" id="{1411EB7D-F0C5-4AE5-91B2-89CB326DA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" y="1508"/>
              <a:ext cx="91" cy="91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50" name="Rectangle 38">
              <a:extLst>
                <a:ext uri="{FF2B5EF4-FFF2-40B4-BE49-F238E27FC236}">
                  <a16:creationId xmlns:a16="http://schemas.microsoft.com/office/drawing/2014/main" id="{B356B544-B277-49F0-B88C-3C3BBF6B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" y="2297"/>
              <a:ext cx="91" cy="91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54294" name="Group 39">
              <a:extLst>
                <a:ext uri="{FF2B5EF4-FFF2-40B4-BE49-F238E27FC236}">
                  <a16:creationId xmlns:a16="http://schemas.microsoft.com/office/drawing/2014/main" id="{C4F838B7-B0C4-4DB2-9F05-4DD474DA2B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" y="1902"/>
              <a:ext cx="1020" cy="91"/>
              <a:chOff x="459" y="1895"/>
              <a:chExt cx="1020" cy="91"/>
            </a:xfrm>
          </p:grpSpPr>
          <p:sp>
            <p:nvSpPr>
              <p:cNvPr id="192552" name="Rectangle 40">
                <a:extLst>
                  <a:ext uri="{FF2B5EF4-FFF2-40B4-BE49-F238E27FC236}">
                    <a16:creationId xmlns:a16="http://schemas.microsoft.com/office/drawing/2014/main" id="{E163C1D7-BF46-4D41-8DF6-154D534AD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" y="1895"/>
                <a:ext cx="91" cy="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2553" name="Rectangle 41">
                <a:extLst>
                  <a:ext uri="{FF2B5EF4-FFF2-40B4-BE49-F238E27FC236}">
                    <a16:creationId xmlns:a16="http://schemas.microsoft.com/office/drawing/2014/main" id="{C72EC8FC-1553-4D78-82D9-2D8CD0289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1895"/>
                <a:ext cx="91" cy="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2554" name="Rectangle 42">
                <a:extLst>
                  <a:ext uri="{FF2B5EF4-FFF2-40B4-BE49-F238E27FC236}">
                    <a16:creationId xmlns:a16="http://schemas.microsoft.com/office/drawing/2014/main" id="{6F5CD59D-E21B-4E0C-A49D-1727C816A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" y="1895"/>
                <a:ext cx="91" cy="91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92555" name="Text Box 43">
              <a:extLst>
                <a:ext uri="{FF2B5EF4-FFF2-40B4-BE49-F238E27FC236}">
                  <a16:creationId xmlns:a16="http://schemas.microsoft.com/office/drawing/2014/main" id="{03B77F60-2017-4AA1-BA85-C7AB2605B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" y="1644"/>
              <a:ext cx="1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192556" name="Text Box 44">
              <a:extLst>
                <a:ext uri="{FF2B5EF4-FFF2-40B4-BE49-F238E27FC236}">
                  <a16:creationId xmlns:a16="http://schemas.microsoft.com/office/drawing/2014/main" id="{5E94B0B0-8CEC-41EE-A536-2A1B39B73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" y="1828"/>
              <a:ext cx="1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5</a:t>
              </a:r>
            </a:p>
          </p:txBody>
        </p:sp>
        <p:sp>
          <p:nvSpPr>
            <p:cNvPr id="192557" name="Text Box 45">
              <a:extLst>
                <a:ext uri="{FF2B5EF4-FFF2-40B4-BE49-F238E27FC236}">
                  <a16:creationId xmlns:a16="http://schemas.microsoft.com/office/drawing/2014/main" id="{C06901DD-4F2E-4D0B-B0ED-3B9F69566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824"/>
              <a:ext cx="1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5</a:t>
              </a:r>
            </a:p>
          </p:txBody>
        </p:sp>
        <p:sp>
          <p:nvSpPr>
            <p:cNvPr id="192558" name="Text Box 46">
              <a:extLst>
                <a:ext uri="{FF2B5EF4-FFF2-40B4-BE49-F238E27FC236}">
                  <a16:creationId xmlns:a16="http://schemas.microsoft.com/office/drawing/2014/main" id="{06F93761-1841-41C1-B3A5-F6125C9FD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2088"/>
              <a:ext cx="22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192559" name="Text Box 47">
              <a:extLst>
                <a:ext uri="{FF2B5EF4-FFF2-40B4-BE49-F238E27FC236}">
                  <a16:creationId xmlns:a16="http://schemas.microsoft.com/office/drawing/2014/main" id="{A8CCFB68-9FCD-4AC6-A745-5F9ADE22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" y="2088"/>
              <a:ext cx="17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5</a:t>
              </a:r>
            </a:p>
          </p:txBody>
        </p:sp>
        <p:sp>
          <p:nvSpPr>
            <p:cNvPr id="192560" name="Text Box 48">
              <a:extLst>
                <a:ext uri="{FF2B5EF4-FFF2-40B4-BE49-F238E27FC236}">
                  <a16:creationId xmlns:a16="http://schemas.microsoft.com/office/drawing/2014/main" id="{55DF2029-E5E3-40EB-8C88-7A2325659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0" y="1644"/>
              <a:ext cx="22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000">
                  <a:latin typeface="Times New Roman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192561" name="Text Box 49">
              <a:extLst>
                <a:ext uri="{FF2B5EF4-FFF2-40B4-BE49-F238E27FC236}">
                  <a16:creationId xmlns:a16="http://schemas.microsoft.com/office/drawing/2014/main" id="{5A0487F2-B32A-4373-8CDE-C4FE7BE15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" y="1849"/>
              <a:ext cx="2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 b="1">
                  <a:latin typeface="Times New Roman" charset="0"/>
                  <a:ea typeface="ＭＳ Ｐゴシック" charset="0"/>
                </a:rPr>
                <a:t>S</a:t>
              </a:r>
              <a:endParaRPr lang="pt-BR" sz="10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62" name="Text Box 50">
              <a:extLst>
                <a:ext uri="{FF2B5EF4-FFF2-40B4-BE49-F238E27FC236}">
                  <a16:creationId xmlns:a16="http://schemas.microsoft.com/office/drawing/2014/main" id="{77239422-A06D-4126-9382-18AC5764B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" y="1851"/>
              <a:ext cx="2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 b="1">
                  <a:latin typeface="Times New Roman" charset="0"/>
                  <a:ea typeface="ＭＳ Ｐゴシック" charset="0"/>
                </a:rPr>
                <a:t>G</a:t>
              </a:r>
              <a:endParaRPr lang="pt-BR" sz="10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63" name="Text Box 51">
              <a:extLst>
                <a:ext uri="{FF2B5EF4-FFF2-40B4-BE49-F238E27FC236}">
                  <a16:creationId xmlns:a16="http://schemas.microsoft.com/office/drawing/2014/main" id="{D564F569-5FB3-4220-A783-928237DCA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" y="1355"/>
              <a:ext cx="2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 b="1">
                  <a:latin typeface="Times New Roman" charset="0"/>
                  <a:ea typeface="ＭＳ Ｐゴシック" charset="0"/>
                </a:rPr>
                <a:t>A</a:t>
              </a:r>
              <a:endParaRPr lang="pt-BR" sz="10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64" name="Text Box 52">
              <a:extLst>
                <a:ext uri="{FF2B5EF4-FFF2-40B4-BE49-F238E27FC236}">
                  <a16:creationId xmlns:a16="http://schemas.microsoft.com/office/drawing/2014/main" id="{C32E189C-50FB-49BA-B312-DB60B71E6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" y="1769"/>
              <a:ext cx="2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 b="1">
                  <a:latin typeface="Times New Roman" charset="0"/>
                  <a:ea typeface="ＭＳ Ｐゴシック" charset="0"/>
                </a:rPr>
                <a:t>B</a:t>
              </a:r>
              <a:endParaRPr lang="pt-BR" sz="10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65" name="Text Box 53">
              <a:extLst>
                <a:ext uri="{FF2B5EF4-FFF2-40B4-BE49-F238E27FC236}">
                  <a16:creationId xmlns:a16="http://schemas.microsoft.com/office/drawing/2014/main" id="{D708DF73-FD7F-4367-BA2C-A2D39D3BA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" y="2162"/>
              <a:ext cx="22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 b="1">
                  <a:latin typeface="Times New Roman" charset="0"/>
                  <a:ea typeface="ＭＳ Ｐゴシック" charset="0"/>
                </a:rPr>
                <a:t>C</a:t>
              </a:r>
              <a:endParaRPr lang="pt-BR" sz="1000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2566" name="Group 54">
            <a:extLst>
              <a:ext uri="{FF2B5EF4-FFF2-40B4-BE49-F238E27FC236}">
                <a16:creationId xmlns:a16="http://schemas.microsoft.com/office/drawing/2014/main" id="{7C3741A9-9867-417F-BE22-B4476DCE2CD0}"/>
              </a:ext>
            </a:extLst>
          </p:cNvPr>
          <p:cNvGrpSpPr>
            <a:grpSpLocks/>
          </p:cNvGrpSpPr>
          <p:nvPr/>
        </p:nvGrpSpPr>
        <p:grpSpPr bwMode="auto">
          <a:xfrm>
            <a:off x="8015289" y="3886200"/>
            <a:ext cx="839787" cy="376238"/>
            <a:chOff x="2969" y="1240"/>
            <a:chExt cx="529" cy="237"/>
          </a:xfrm>
        </p:grpSpPr>
        <p:sp>
          <p:nvSpPr>
            <p:cNvPr id="192567" name="Oval 55">
              <a:extLst>
                <a:ext uri="{FF2B5EF4-FFF2-40B4-BE49-F238E27FC236}">
                  <a16:creationId xmlns:a16="http://schemas.microsoft.com/office/drawing/2014/main" id="{9B21F953-AA46-4991-9F00-F22687C75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1240"/>
              <a:ext cx="234" cy="233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2568" name="Text Box 56">
              <a:extLst>
                <a:ext uri="{FF2B5EF4-FFF2-40B4-BE49-F238E27FC236}">
                  <a16:creationId xmlns:a16="http://schemas.microsoft.com/office/drawing/2014/main" id="{AEBAE5D5-16D1-439D-B020-996CCC63D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2" y="1265"/>
              <a:ext cx="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600" b="1">
                  <a:latin typeface="Times New Roman" charset="0"/>
                  <a:ea typeface="ＭＳ Ｐゴシック" charset="0"/>
                </a:rPr>
                <a:t>S</a:t>
              </a:r>
            </a:p>
          </p:txBody>
        </p:sp>
      </p:grpSp>
      <p:sp>
        <p:nvSpPr>
          <p:cNvPr id="192569" name="Rectangle 57">
            <a:extLst>
              <a:ext uri="{FF2B5EF4-FFF2-40B4-BE49-F238E27FC236}">
                <a16:creationId xmlns:a16="http://schemas.microsoft.com/office/drawing/2014/main" id="{5044C020-D076-498C-8E34-8CB72B47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5330825"/>
            <a:ext cx="173038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2570" name="AutoShape 58">
            <a:extLst>
              <a:ext uri="{FF2B5EF4-FFF2-40B4-BE49-F238E27FC236}">
                <a16:creationId xmlns:a16="http://schemas.microsoft.com/office/drawing/2014/main" id="{4FC28C31-E384-44D0-8507-AE5A7B9B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939" y="3686176"/>
            <a:ext cx="941387" cy="29813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2571" name="Line 59">
            <a:extLst>
              <a:ext uri="{FF2B5EF4-FFF2-40B4-BE49-F238E27FC236}">
                <a16:creationId xmlns:a16="http://schemas.microsoft.com/office/drawing/2014/main" id="{DBE50E99-BC08-4683-A285-C0C8D187A1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1851" y="5356226"/>
            <a:ext cx="569913" cy="3714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2572" name="Line 60">
            <a:extLst>
              <a:ext uri="{FF2B5EF4-FFF2-40B4-BE49-F238E27FC236}">
                <a16:creationId xmlns:a16="http://schemas.microsoft.com/office/drawing/2014/main" id="{C201FF46-889A-426F-B5F0-707338983D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7438" y="5346701"/>
            <a:ext cx="569912" cy="3714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2573" name="Rectangle 61">
            <a:extLst>
              <a:ext uri="{FF2B5EF4-FFF2-40B4-BE49-F238E27FC236}">
                <a16:creationId xmlns:a16="http://schemas.microsoft.com/office/drawing/2014/main" id="{33F85BEF-9BBD-4540-A401-0D663CE0A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5322888"/>
            <a:ext cx="173037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69" grpId="0" animBg="1"/>
      <p:bldP spid="192570" grpId="0" animBg="1"/>
      <p:bldP spid="19257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B939D8FA-187C-4015-ADA1-657CA0B14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4538" y="6413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Busca cega </a:t>
            </a:r>
            <a:r>
              <a:rPr lang="pt-BR" b="1" dirty="0"/>
              <a:t>(ou </a:t>
            </a:r>
            <a:r>
              <a:rPr lang="pt-BR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exaustiva</a:t>
            </a:r>
            <a:r>
              <a:rPr lang="pt-BR" b="1" dirty="0"/>
              <a:t>)</a:t>
            </a:r>
            <a:endParaRPr lang="pt-BR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7E989AA0-678C-4F53-9458-3965D0383A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  <a:buFont typeface="Symbol" charset="0"/>
              <a:buChar char="·"/>
              <a:defRPr/>
            </a:pPr>
            <a:r>
              <a:rPr lang="pt-BR" sz="2800" b="1" dirty="0"/>
              <a:t>Busca em largura</a:t>
            </a:r>
          </a:p>
        </p:txBody>
      </p:sp>
      <p:pic>
        <p:nvPicPr>
          <p:cNvPr id="193916" name="Picture 380">
            <a:extLst>
              <a:ext uri="{FF2B5EF4-FFF2-40B4-BE49-F238E27FC236}">
                <a16:creationId xmlns:a16="http://schemas.microsoft.com/office/drawing/2014/main" id="{15EB038B-6214-462E-8664-4EAB855D419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6" y="2338388"/>
            <a:ext cx="6608763" cy="396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93917" name="Group 381">
            <a:extLst>
              <a:ext uri="{FF2B5EF4-FFF2-40B4-BE49-F238E27FC236}">
                <a16:creationId xmlns:a16="http://schemas.microsoft.com/office/drawing/2014/main" id="{5D2CA298-8C41-42F3-9F64-1460E30123CD}"/>
              </a:ext>
            </a:extLst>
          </p:cNvPr>
          <p:cNvGrpSpPr>
            <a:grpSpLocks/>
          </p:cNvGrpSpPr>
          <p:nvPr/>
        </p:nvGrpSpPr>
        <p:grpSpPr bwMode="auto">
          <a:xfrm>
            <a:off x="2154238" y="3498850"/>
            <a:ext cx="1014412" cy="723900"/>
            <a:chOff x="265" y="1995"/>
            <a:chExt cx="639" cy="456"/>
          </a:xfrm>
        </p:grpSpPr>
        <p:sp>
          <p:nvSpPr>
            <p:cNvPr id="193918" name="Line 382">
              <a:extLst>
                <a:ext uri="{FF2B5EF4-FFF2-40B4-BE49-F238E27FC236}">
                  <a16:creationId xmlns:a16="http://schemas.microsoft.com/office/drawing/2014/main" id="{F417E92A-58BB-41C9-972F-26C80B5C5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" y="1995"/>
              <a:ext cx="312" cy="27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19" name="Text Box 383">
              <a:extLst>
                <a:ext uri="{FF2B5EF4-FFF2-40B4-BE49-F238E27FC236}">
                  <a16:creationId xmlns:a16="http://schemas.microsoft.com/office/drawing/2014/main" id="{D36AC221-9086-45B5-9646-6B407D9C0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2259"/>
              <a:ext cx="52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pt-BR" altLang="pt-B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origem</a:t>
              </a:r>
            </a:p>
          </p:txBody>
        </p:sp>
      </p:grpSp>
      <p:grpSp>
        <p:nvGrpSpPr>
          <p:cNvPr id="193920" name="Group 384">
            <a:extLst>
              <a:ext uri="{FF2B5EF4-FFF2-40B4-BE49-F238E27FC236}">
                <a16:creationId xmlns:a16="http://schemas.microsoft.com/office/drawing/2014/main" id="{438BD39A-EA60-4925-B5FA-F3F9EF164CB4}"/>
              </a:ext>
            </a:extLst>
          </p:cNvPr>
          <p:cNvGrpSpPr>
            <a:grpSpLocks/>
          </p:cNvGrpSpPr>
          <p:nvPr/>
        </p:nvGrpSpPr>
        <p:grpSpPr bwMode="auto">
          <a:xfrm>
            <a:off x="6002338" y="5527675"/>
            <a:ext cx="1014412" cy="723900"/>
            <a:chOff x="265" y="1995"/>
            <a:chExt cx="639" cy="456"/>
          </a:xfrm>
        </p:grpSpPr>
        <p:sp>
          <p:nvSpPr>
            <p:cNvPr id="193921" name="Line 385">
              <a:extLst>
                <a:ext uri="{FF2B5EF4-FFF2-40B4-BE49-F238E27FC236}">
                  <a16:creationId xmlns:a16="http://schemas.microsoft.com/office/drawing/2014/main" id="{A4921E06-81FB-48E1-A7B6-6A0548EDE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2" y="1995"/>
              <a:ext cx="312" cy="27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2" name="Text Box 386">
              <a:extLst>
                <a:ext uri="{FF2B5EF4-FFF2-40B4-BE49-F238E27FC236}">
                  <a16:creationId xmlns:a16="http://schemas.microsoft.com/office/drawing/2014/main" id="{CC838BE6-43A7-4781-B72E-CE02120FB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2259"/>
              <a:ext cx="52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pt-BR" altLang="pt-B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destino</a:t>
              </a:r>
            </a:p>
          </p:txBody>
        </p:sp>
      </p:grpSp>
      <p:grpSp>
        <p:nvGrpSpPr>
          <p:cNvPr id="193923" name="Group 387">
            <a:extLst>
              <a:ext uri="{FF2B5EF4-FFF2-40B4-BE49-F238E27FC236}">
                <a16:creationId xmlns:a16="http://schemas.microsoft.com/office/drawing/2014/main" id="{1E7BF122-4A70-4E12-965C-6FD7AA0F0D30}"/>
              </a:ext>
            </a:extLst>
          </p:cNvPr>
          <p:cNvGrpSpPr>
            <a:grpSpLocks/>
          </p:cNvGrpSpPr>
          <p:nvPr/>
        </p:nvGrpSpPr>
        <p:grpSpPr bwMode="auto">
          <a:xfrm>
            <a:off x="3159125" y="2833688"/>
            <a:ext cx="1631950" cy="1689100"/>
            <a:chOff x="909" y="1465"/>
            <a:chExt cx="1228" cy="1330"/>
          </a:xfrm>
        </p:grpSpPr>
        <p:sp>
          <p:nvSpPr>
            <p:cNvPr id="193924" name="Rectangle 388">
              <a:extLst>
                <a:ext uri="{FF2B5EF4-FFF2-40B4-BE49-F238E27FC236}">
                  <a16:creationId xmlns:a16="http://schemas.microsoft.com/office/drawing/2014/main" id="{20E0A12B-B4A7-4F31-9461-F7C6C1963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" y="1465"/>
              <a:ext cx="131" cy="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5" name="Rectangle 389">
              <a:extLst>
                <a:ext uri="{FF2B5EF4-FFF2-40B4-BE49-F238E27FC236}">
                  <a16:creationId xmlns:a16="http://schemas.microsoft.com/office/drawing/2014/main" id="{60292A03-E2B8-47C2-A5F4-BFEE901F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2200"/>
              <a:ext cx="133" cy="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6" name="Rectangle 390">
              <a:extLst>
                <a:ext uri="{FF2B5EF4-FFF2-40B4-BE49-F238E27FC236}">
                  <a16:creationId xmlns:a16="http://schemas.microsoft.com/office/drawing/2014/main" id="{4DFEF218-1BA9-4C07-B1DA-DBF1F68F2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2678"/>
              <a:ext cx="133" cy="1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7" name="Line 391">
              <a:extLst>
                <a:ext uri="{FF2B5EF4-FFF2-40B4-BE49-F238E27FC236}">
                  <a16:creationId xmlns:a16="http://schemas.microsoft.com/office/drawing/2014/main" id="{591BC905-9140-448B-93BF-2973322F9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1" y="1590"/>
              <a:ext cx="117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8" name="Line 392">
              <a:extLst>
                <a:ext uri="{FF2B5EF4-FFF2-40B4-BE49-F238E27FC236}">
                  <a16:creationId xmlns:a16="http://schemas.microsoft.com/office/drawing/2014/main" id="{C630E10C-F42C-4DF7-820D-2E559AE0A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2" y="1974"/>
              <a:ext cx="7" cy="7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29" name="Line 393">
              <a:extLst>
                <a:ext uri="{FF2B5EF4-FFF2-40B4-BE49-F238E27FC236}">
                  <a16:creationId xmlns:a16="http://schemas.microsoft.com/office/drawing/2014/main" id="{89721B5F-87BD-4CC0-914A-792A81AD8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" y="1919"/>
              <a:ext cx="1003" cy="31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3930" name="Rectangle 394">
            <a:extLst>
              <a:ext uri="{FF2B5EF4-FFF2-40B4-BE49-F238E27FC236}">
                <a16:creationId xmlns:a16="http://schemas.microsoft.com/office/drawing/2014/main" id="{C0B1E036-88DF-4DFC-A10C-DDF113034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5426076"/>
            <a:ext cx="144462" cy="14446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3931" name="Line 395">
            <a:extLst>
              <a:ext uri="{FF2B5EF4-FFF2-40B4-BE49-F238E27FC236}">
                <a16:creationId xmlns:a16="http://schemas.microsoft.com/office/drawing/2014/main" id="{49C4C484-B20A-4E34-BE86-C233D420A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313" y="2787651"/>
            <a:ext cx="444500" cy="85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3932" name="Line 396">
            <a:extLst>
              <a:ext uri="{FF2B5EF4-FFF2-40B4-BE49-F238E27FC236}">
                <a16:creationId xmlns:a16="http://schemas.microsoft.com/office/drawing/2014/main" id="{4FD66CAA-968F-49C0-B690-3A43A0046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4300" y="4335464"/>
            <a:ext cx="444500" cy="85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3933" name="Rectangle 397">
            <a:extLst>
              <a:ext uri="{FF2B5EF4-FFF2-40B4-BE49-F238E27FC236}">
                <a16:creationId xmlns:a16="http://schemas.microsoft.com/office/drawing/2014/main" id="{048BF131-4B4E-4D61-850B-F0E0FC8C0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3330576"/>
            <a:ext cx="144462" cy="14446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3934" name="Line 398">
            <a:extLst>
              <a:ext uri="{FF2B5EF4-FFF2-40B4-BE49-F238E27FC236}">
                <a16:creationId xmlns:a16="http://schemas.microsoft.com/office/drawing/2014/main" id="{AD70512B-0B08-4628-ABD8-826E7FE7C5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5463" y="3890963"/>
            <a:ext cx="271462" cy="2730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35" name="Group 399">
            <a:extLst>
              <a:ext uri="{FF2B5EF4-FFF2-40B4-BE49-F238E27FC236}">
                <a16:creationId xmlns:a16="http://schemas.microsoft.com/office/drawing/2014/main" id="{4F91114E-00B0-4E48-9C9C-7A5FDC6794A9}"/>
              </a:ext>
            </a:extLst>
          </p:cNvPr>
          <p:cNvGrpSpPr>
            <a:grpSpLocks/>
          </p:cNvGrpSpPr>
          <p:nvPr/>
        </p:nvGrpSpPr>
        <p:grpSpPr bwMode="auto">
          <a:xfrm>
            <a:off x="3033713" y="2324100"/>
            <a:ext cx="787400" cy="541338"/>
            <a:chOff x="896" y="1068"/>
            <a:chExt cx="496" cy="374"/>
          </a:xfrm>
        </p:grpSpPr>
        <p:sp>
          <p:nvSpPr>
            <p:cNvPr id="193936" name="Rectangle 400">
              <a:extLst>
                <a:ext uri="{FF2B5EF4-FFF2-40B4-BE49-F238E27FC236}">
                  <a16:creationId xmlns:a16="http://schemas.microsoft.com/office/drawing/2014/main" id="{8E908DAD-8CC8-4347-9F9A-61EF94977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1068"/>
              <a:ext cx="113" cy="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37" name="Line 401">
              <a:extLst>
                <a:ext uri="{FF2B5EF4-FFF2-40B4-BE49-F238E27FC236}">
                  <a16:creationId xmlns:a16="http://schemas.microsoft.com/office/drawing/2014/main" id="{275CC5B8-CF37-45F9-A25C-7523280A1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6" y="1192"/>
              <a:ext cx="132" cy="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38" name="Text Box 402">
              <a:extLst>
                <a:ext uri="{FF2B5EF4-FFF2-40B4-BE49-F238E27FC236}">
                  <a16:creationId xmlns:a16="http://schemas.microsoft.com/office/drawing/2014/main" id="{E7A842CC-808B-4C96-87A9-4653E89EA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" y="1217"/>
              <a:ext cx="296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146</a:t>
              </a:r>
            </a:p>
          </p:txBody>
        </p:sp>
      </p:grpSp>
      <p:sp>
        <p:nvSpPr>
          <p:cNvPr id="193939" name="Line 403">
            <a:extLst>
              <a:ext uri="{FF2B5EF4-FFF2-40B4-BE49-F238E27FC236}">
                <a16:creationId xmlns:a16="http://schemas.microsoft.com/office/drawing/2014/main" id="{E3A51235-7845-4A57-A6E1-E624301A9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4363" y="2316164"/>
            <a:ext cx="444500" cy="85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40" name="Group 404">
            <a:extLst>
              <a:ext uri="{FF2B5EF4-FFF2-40B4-BE49-F238E27FC236}">
                <a16:creationId xmlns:a16="http://schemas.microsoft.com/office/drawing/2014/main" id="{09D5A5E7-CF96-4443-A7EA-C76206ACC7EB}"/>
              </a:ext>
            </a:extLst>
          </p:cNvPr>
          <p:cNvGrpSpPr>
            <a:grpSpLocks/>
          </p:cNvGrpSpPr>
          <p:nvPr/>
        </p:nvGrpSpPr>
        <p:grpSpPr bwMode="auto">
          <a:xfrm>
            <a:off x="3313113" y="4479926"/>
            <a:ext cx="906462" cy="434975"/>
            <a:chOff x="1039" y="2778"/>
            <a:chExt cx="683" cy="331"/>
          </a:xfrm>
        </p:grpSpPr>
        <p:sp>
          <p:nvSpPr>
            <p:cNvPr id="193941" name="Rectangle 405">
              <a:extLst>
                <a:ext uri="{FF2B5EF4-FFF2-40B4-BE49-F238E27FC236}">
                  <a16:creationId xmlns:a16="http://schemas.microsoft.com/office/drawing/2014/main" id="{EBB8DB10-C54F-403E-B1C4-2F9C8658C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2995"/>
              <a:ext cx="112" cy="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42" name="Line 406">
              <a:extLst>
                <a:ext uri="{FF2B5EF4-FFF2-40B4-BE49-F238E27FC236}">
                  <a16:creationId xmlns:a16="http://schemas.microsoft.com/office/drawing/2014/main" id="{67E2B2D0-E168-45B8-ADD4-10B7BC7B2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5" y="2778"/>
              <a:ext cx="554" cy="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43" name="Text Box 407">
              <a:extLst>
                <a:ext uri="{FF2B5EF4-FFF2-40B4-BE49-F238E27FC236}">
                  <a16:creationId xmlns:a16="http://schemas.microsoft.com/office/drawing/2014/main" id="{00B6B6DB-CCAA-494F-B071-AC6A5F5A5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" y="2950"/>
              <a:ext cx="295" cy="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229</a:t>
              </a:r>
            </a:p>
          </p:txBody>
        </p:sp>
      </p:grpSp>
      <p:sp>
        <p:nvSpPr>
          <p:cNvPr id="193944" name="Line 408">
            <a:extLst>
              <a:ext uri="{FF2B5EF4-FFF2-40B4-BE49-F238E27FC236}">
                <a16:creationId xmlns:a16="http://schemas.microsoft.com/office/drawing/2014/main" id="{2393BDB0-A306-4966-BA98-A4D34E704B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1564" y="4895850"/>
            <a:ext cx="395287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45" name="Group 409">
            <a:extLst>
              <a:ext uri="{FF2B5EF4-FFF2-40B4-BE49-F238E27FC236}">
                <a16:creationId xmlns:a16="http://schemas.microsoft.com/office/drawing/2014/main" id="{47AA4228-B8AE-45A9-B72B-1D65C3B9A98A}"/>
              </a:ext>
            </a:extLst>
          </p:cNvPr>
          <p:cNvGrpSpPr>
            <a:grpSpLocks/>
          </p:cNvGrpSpPr>
          <p:nvPr/>
        </p:nvGrpSpPr>
        <p:grpSpPr bwMode="auto">
          <a:xfrm>
            <a:off x="4767264" y="3689351"/>
            <a:ext cx="1258887" cy="841375"/>
            <a:chOff x="2109" y="2159"/>
            <a:chExt cx="959" cy="641"/>
          </a:xfrm>
        </p:grpSpPr>
        <p:sp>
          <p:nvSpPr>
            <p:cNvPr id="193946" name="Rectangle 410">
              <a:extLst>
                <a:ext uri="{FF2B5EF4-FFF2-40B4-BE49-F238E27FC236}">
                  <a16:creationId xmlns:a16="http://schemas.microsoft.com/office/drawing/2014/main" id="{F7160602-105E-4E6B-8EF0-5302FAA80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0" y="2688"/>
              <a:ext cx="114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47" name="Line 411">
              <a:extLst>
                <a:ext uri="{FF2B5EF4-FFF2-40B4-BE49-F238E27FC236}">
                  <a16:creationId xmlns:a16="http://schemas.microsoft.com/office/drawing/2014/main" id="{0DCA42EB-369A-4E85-ADAC-CDC102BE9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09" y="2337"/>
              <a:ext cx="179" cy="35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48" name="Text Box 412">
              <a:extLst>
                <a:ext uri="{FF2B5EF4-FFF2-40B4-BE49-F238E27FC236}">
                  <a16:creationId xmlns:a16="http://schemas.microsoft.com/office/drawing/2014/main" id="{4F3A0F89-8CE5-4A1A-B0BB-4073DE78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2" y="2437"/>
              <a:ext cx="296" cy="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220</a:t>
              </a:r>
            </a:p>
          </p:txBody>
        </p:sp>
        <p:sp>
          <p:nvSpPr>
            <p:cNvPr id="193949" name="Rectangle 413">
              <a:extLst>
                <a:ext uri="{FF2B5EF4-FFF2-40B4-BE49-F238E27FC236}">
                  <a16:creationId xmlns:a16="http://schemas.microsoft.com/office/drawing/2014/main" id="{324AFF7E-5A9A-48BF-9C03-0A6956839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6" y="2292"/>
              <a:ext cx="112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50" name="Line 414">
              <a:extLst>
                <a:ext uri="{FF2B5EF4-FFF2-40B4-BE49-F238E27FC236}">
                  <a16:creationId xmlns:a16="http://schemas.microsoft.com/office/drawing/2014/main" id="{EB6C5ACD-C826-4377-895B-21D94E2D8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43" y="2285"/>
              <a:ext cx="772" cy="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51" name="Text Box 415">
              <a:extLst>
                <a:ext uri="{FF2B5EF4-FFF2-40B4-BE49-F238E27FC236}">
                  <a16:creationId xmlns:a16="http://schemas.microsoft.com/office/drawing/2014/main" id="{CF27864B-E7FD-4C12-AFAB-72CBE9B64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2159"/>
              <a:ext cx="295" cy="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239</a:t>
              </a:r>
            </a:p>
          </p:txBody>
        </p:sp>
      </p:grpSp>
      <p:grpSp>
        <p:nvGrpSpPr>
          <p:cNvPr id="193952" name="Group 416">
            <a:extLst>
              <a:ext uri="{FF2B5EF4-FFF2-40B4-BE49-F238E27FC236}">
                <a16:creationId xmlns:a16="http://schemas.microsoft.com/office/drawing/2014/main" id="{A0AFD471-F4FE-424C-871F-16D64F075970}"/>
              </a:ext>
            </a:extLst>
          </p:cNvPr>
          <p:cNvGrpSpPr>
            <a:grpSpLocks/>
          </p:cNvGrpSpPr>
          <p:nvPr/>
        </p:nvGrpSpPr>
        <p:grpSpPr bwMode="auto">
          <a:xfrm>
            <a:off x="4757738" y="2944813"/>
            <a:ext cx="2019300" cy="755650"/>
            <a:chOff x="2070" y="1613"/>
            <a:chExt cx="1272" cy="476"/>
          </a:xfrm>
        </p:grpSpPr>
        <p:sp>
          <p:nvSpPr>
            <p:cNvPr id="193953" name="Line 417">
              <a:extLst>
                <a:ext uri="{FF2B5EF4-FFF2-40B4-BE49-F238E27FC236}">
                  <a16:creationId xmlns:a16="http://schemas.microsoft.com/office/drawing/2014/main" id="{D93C294F-BAED-493C-AF44-029D3284F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0" y="1840"/>
              <a:ext cx="118" cy="2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54" name="Text Box 418">
              <a:extLst>
                <a:ext uri="{FF2B5EF4-FFF2-40B4-BE49-F238E27FC236}">
                  <a16:creationId xmlns:a16="http://schemas.microsoft.com/office/drawing/2014/main" id="{62921466-4225-4090-A4C1-6A32BD553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1613"/>
              <a:ext cx="12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Já chegou aqui com caminho menor!!!...</a:t>
              </a:r>
            </a:p>
          </p:txBody>
        </p:sp>
      </p:grpSp>
      <p:grpSp>
        <p:nvGrpSpPr>
          <p:cNvPr id="193960" name="Group 424">
            <a:extLst>
              <a:ext uri="{FF2B5EF4-FFF2-40B4-BE49-F238E27FC236}">
                <a16:creationId xmlns:a16="http://schemas.microsoft.com/office/drawing/2014/main" id="{88994241-C424-4894-8E8D-19BA883D6ADC}"/>
              </a:ext>
            </a:extLst>
          </p:cNvPr>
          <p:cNvGrpSpPr>
            <a:grpSpLocks/>
          </p:cNvGrpSpPr>
          <p:nvPr/>
        </p:nvGrpSpPr>
        <p:grpSpPr bwMode="auto">
          <a:xfrm>
            <a:off x="3159126" y="2451101"/>
            <a:ext cx="1497013" cy="1406525"/>
            <a:chOff x="1030" y="1698"/>
            <a:chExt cx="943" cy="886"/>
          </a:xfrm>
        </p:grpSpPr>
        <p:grpSp>
          <p:nvGrpSpPr>
            <p:cNvPr id="55366" name="Group 420">
              <a:extLst>
                <a:ext uri="{FF2B5EF4-FFF2-40B4-BE49-F238E27FC236}">
                  <a16:creationId xmlns:a16="http://schemas.microsoft.com/office/drawing/2014/main" id="{D26A890E-5B57-4E4B-A83E-722DABA39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9" y="1698"/>
              <a:ext cx="554" cy="886"/>
              <a:chOff x="1379" y="1192"/>
              <a:chExt cx="639" cy="998"/>
            </a:xfrm>
          </p:grpSpPr>
          <p:sp>
            <p:nvSpPr>
              <p:cNvPr id="193957" name="Line 421">
                <a:extLst>
                  <a:ext uri="{FF2B5EF4-FFF2-40B4-BE49-F238E27FC236}">
                    <a16:creationId xmlns:a16="http://schemas.microsoft.com/office/drawing/2014/main" id="{10857CA8-849B-45E7-9D89-65203BA04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9" y="1192"/>
                <a:ext cx="639" cy="998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3958" name="Rectangle 422">
                <a:extLst>
                  <a:ext uri="{FF2B5EF4-FFF2-40B4-BE49-F238E27FC236}">
                    <a16:creationId xmlns:a16="http://schemas.microsoft.com/office/drawing/2014/main" id="{3D92ECA0-0A2C-422B-8F5A-6D4CF6E62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1588"/>
                <a:ext cx="257" cy="1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93959" name="Rectangle 423">
              <a:extLst>
                <a:ext uri="{FF2B5EF4-FFF2-40B4-BE49-F238E27FC236}">
                  <a16:creationId xmlns:a16="http://schemas.microsoft.com/office/drawing/2014/main" id="{DEF5B723-9BE4-4A66-973C-DD5C1A48C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1743"/>
              <a:ext cx="223" cy="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3961" name="Line 425">
            <a:extLst>
              <a:ext uri="{FF2B5EF4-FFF2-40B4-BE49-F238E27FC236}">
                <a16:creationId xmlns:a16="http://schemas.microsoft.com/office/drawing/2014/main" id="{A704BE06-CDEF-4D99-B84E-3DF4672F13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2013" y="4538663"/>
            <a:ext cx="271462" cy="2730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62" name="Group 426">
            <a:extLst>
              <a:ext uri="{FF2B5EF4-FFF2-40B4-BE49-F238E27FC236}">
                <a16:creationId xmlns:a16="http://schemas.microsoft.com/office/drawing/2014/main" id="{4646BEDC-583F-4C94-99DA-60528617F556}"/>
              </a:ext>
            </a:extLst>
          </p:cNvPr>
          <p:cNvGrpSpPr>
            <a:grpSpLocks/>
          </p:cNvGrpSpPr>
          <p:nvPr/>
        </p:nvGrpSpPr>
        <p:grpSpPr bwMode="auto">
          <a:xfrm>
            <a:off x="5035551" y="4503739"/>
            <a:ext cx="1135063" cy="1550987"/>
            <a:chOff x="2322" y="2771"/>
            <a:chExt cx="881" cy="1242"/>
          </a:xfrm>
        </p:grpSpPr>
        <p:sp>
          <p:nvSpPr>
            <p:cNvPr id="193963" name="Rectangle 427">
              <a:extLst>
                <a:ext uri="{FF2B5EF4-FFF2-40B4-BE49-F238E27FC236}">
                  <a16:creationId xmlns:a16="http://schemas.microsoft.com/office/drawing/2014/main" id="{76D329F8-DCA7-4D34-9DCA-DB6536967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900"/>
              <a:ext cx="113" cy="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64" name="Line 428">
              <a:extLst>
                <a:ext uri="{FF2B5EF4-FFF2-40B4-BE49-F238E27FC236}">
                  <a16:creationId xmlns:a16="http://schemas.microsoft.com/office/drawing/2014/main" id="{8B948837-F48A-4CF2-A996-D7F2974C6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22" y="2800"/>
              <a:ext cx="156" cy="10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65" name="Text Box 429">
              <a:extLst>
                <a:ext uri="{FF2B5EF4-FFF2-40B4-BE49-F238E27FC236}">
                  <a16:creationId xmlns:a16="http://schemas.microsoft.com/office/drawing/2014/main" id="{5A53EEA6-EE3E-4B6E-88F8-B03A554AE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3358"/>
              <a:ext cx="296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366</a:t>
              </a:r>
            </a:p>
          </p:txBody>
        </p:sp>
        <p:sp>
          <p:nvSpPr>
            <p:cNvPr id="193966" name="Rectangle 430">
              <a:extLst>
                <a:ext uri="{FF2B5EF4-FFF2-40B4-BE49-F238E27FC236}">
                  <a16:creationId xmlns:a16="http://schemas.microsoft.com/office/drawing/2014/main" id="{EE8C74EA-F37E-4310-A05C-68E6EE063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" y="3113"/>
              <a:ext cx="113" cy="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67" name="Line 431">
              <a:extLst>
                <a:ext uri="{FF2B5EF4-FFF2-40B4-BE49-F238E27FC236}">
                  <a16:creationId xmlns:a16="http://schemas.microsoft.com/office/drawing/2014/main" id="{9D6F6BAB-E2B7-495C-B040-1CB60CF6D5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3" y="2771"/>
              <a:ext cx="700" cy="3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68" name="Text Box 432">
              <a:extLst>
                <a:ext uri="{FF2B5EF4-FFF2-40B4-BE49-F238E27FC236}">
                  <a16:creationId xmlns:a16="http://schemas.microsoft.com/office/drawing/2014/main" id="{7BF1FCAB-E12A-438B-A1CD-FC5D714B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8" y="3013"/>
              <a:ext cx="296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317</a:t>
              </a:r>
            </a:p>
          </p:txBody>
        </p:sp>
      </p:grpSp>
      <p:grpSp>
        <p:nvGrpSpPr>
          <p:cNvPr id="193969" name="Group 433">
            <a:extLst>
              <a:ext uri="{FF2B5EF4-FFF2-40B4-BE49-F238E27FC236}">
                <a16:creationId xmlns:a16="http://schemas.microsoft.com/office/drawing/2014/main" id="{6C37A399-A5B4-4187-97D2-1E46AB18E6AC}"/>
              </a:ext>
            </a:extLst>
          </p:cNvPr>
          <p:cNvGrpSpPr>
            <a:grpSpLocks/>
          </p:cNvGrpSpPr>
          <p:nvPr/>
        </p:nvGrpSpPr>
        <p:grpSpPr bwMode="auto">
          <a:xfrm>
            <a:off x="3635376" y="4918075"/>
            <a:ext cx="663575" cy="515938"/>
            <a:chOff x="1330" y="3109"/>
            <a:chExt cx="418" cy="393"/>
          </a:xfrm>
        </p:grpSpPr>
        <p:sp>
          <p:nvSpPr>
            <p:cNvPr id="193970" name="Rectangle 434">
              <a:extLst>
                <a:ext uri="{FF2B5EF4-FFF2-40B4-BE49-F238E27FC236}">
                  <a16:creationId xmlns:a16="http://schemas.microsoft.com/office/drawing/2014/main" id="{5E16B95B-7F01-42B3-BCCC-8FD68ECB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3390"/>
              <a:ext cx="113" cy="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71" name="Line 435">
              <a:extLst>
                <a:ext uri="{FF2B5EF4-FFF2-40B4-BE49-F238E27FC236}">
                  <a16:creationId xmlns:a16="http://schemas.microsoft.com/office/drawing/2014/main" id="{7D5531A9-7508-4DD2-905C-17B7FC7517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7" y="3109"/>
              <a:ext cx="9" cy="2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72" name="Text Box 436">
              <a:extLst>
                <a:ext uri="{FF2B5EF4-FFF2-40B4-BE49-F238E27FC236}">
                  <a16:creationId xmlns:a16="http://schemas.microsoft.com/office/drawing/2014/main" id="{BAF36123-7B75-41B3-98D4-4607047A9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" y="3211"/>
              <a:ext cx="296" cy="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299</a:t>
              </a:r>
            </a:p>
          </p:txBody>
        </p:sp>
      </p:grpSp>
      <p:sp>
        <p:nvSpPr>
          <p:cNvPr id="193973" name="Line 437">
            <a:extLst>
              <a:ext uri="{FF2B5EF4-FFF2-40B4-BE49-F238E27FC236}">
                <a16:creationId xmlns:a16="http://schemas.microsoft.com/office/drawing/2014/main" id="{C6C0DE90-58A9-4A57-8094-F3B7524533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2050" y="5362575"/>
            <a:ext cx="395288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74" name="Group 438">
            <a:extLst>
              <a:ext uri="{FF2B5EF4-FFF2-40B4-BE49-F238E27FC236}">
                <a16:creationId xmlns:a16="http://schemas.microsoft.com/office/drawing/2014/main" id="{C3528DF6-1058-4217-9063-B0E8BB60B0D3}"/>
              </a:ext>
            </a:extLst>
          </p:cNvPr>
          <p:cNvGrpSpPr>
            <a:grpSpLocks/>
          </p:cNvGrpSpPr>
          <p:nvPr/>
        </p:nvGrpSpPr>
        <p:grpSpPr bwMode="auto">
          <a:xfrm>
            <a:off x="3663951" y="5418138"/>
            <a:ext cx="601663" cy="512762"/>
            <a:chOff x="1348" y="3501"/>
            <a:chExt cx="379" cy="401"/>
          </a:xfrm>
        </p:grpSpPr>
        <p:sp>
          <p:nvSpPr>
            <p:cNvPr id="193975" name="Rectangle 439">
              <a:extLst>
                <a:ext uri="{FF2B5EF4-FFF2-40B4-BE49-F238E27FC236}">
                  <a16:creationId xmlns:a16="http://schemas.microsoft.com/office/drawing/2014/main" id="{28794210-1525-4CDC-8110-9FD9C124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" y="3789"/>
              <a:ext cx="113" cy="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76" name="Line 440">
              <a:extLst>
                <a:ext uri="{FF2B5EF4-FFF2-40B4-BE49-F238E27FC236}">
                  <a16:creationId xmlns:a16="http://schemas.microsoft.com/office/drawing/2014/main" id="{94140293-7E15-4EBF-9BA3-AC7112198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3" y="3501"/>
              <a:ext cx="22" cy="2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77" name="Text Box 441">
              <a:extLst>
                <a:ext uri="{FF2B5EF4-FFF2-40B4-BE49-F238E27FC236}">
                  <a16:creationId xmlns:a16="http://schemas.microsoft.com/office/drawing/2014/main" id="{05CEE70A-2F32-4BAA-9939-2060FED92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8" y="3594"/>
              <a:ext cx="296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374</a:t>
              </a:r>
            </a:p>
          </p:txBody>
        </p:sp>
      </p:grpSp>
      <p:sp>
        <p:nvSpPr>
          <p:cNvPr id="193978" name="Line 442">
            <a:extLst>
              <a:ext uri="{FF2B5EF4-FFF2-40B4-BE49-F238E27FC236}">
                <a16:creationId xmlns:a16="http://schemas.microsoft.com/office/drawing/2014/main" id="{2E4507B3-3EE6-4895-92B2-4CF2F1ADC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3150" y="5897563"/>
            <a:ext cx="395288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79" name="Group 443">
            <a:extLst>
              <a:ext uri="{FF2B5EF4-FFF2-40B4-BE49-F238E27FC236}">
                <a16:creationId xmlns:a16="http://schemas.microsoft.com/office/drawing/2014/main" id="{BDF04E23-7754-4E64-8BDE-3F3F02DF2780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017964"/>
            <a:ext cx="1187450" cy="1557337"/>
            <a:chOff x="3063" y="2410"/>
            <a:chExt cx="893" cy="1203"/>
          </a:xfrm>
        </p:grpSpPr>
        <p:sp>
          <p:nvSpPr>
            <p:cNvPr id="193980" name="Rectangle 444">
              <a:extLst>
                <a:ext uri="{FF2B5EF4-FFF2-40B4-BE49-F238E27FC236}">
                  <a16:creationId xmlns:a16="http://schemas.microsoft.com/office/drawing/2014/main" id="{C12FBC88-EB26-4171-9538-48C4650EC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3500"/>
              <a:ext cx="113" cy="1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81" name="Line 445">
              <a:extLst>
                <a:ext uri="{FF2B5EF4-FFF2-40B4-BE49-F238E27FC236}">
                  <a16:creationId xmlns:a16="http://schemas.microsoft.com/office/drawing/2014/main" id="{B699BAFB-2CB6-4757-9EDD-32D8FCAA1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63" y="2410"/>
              <a:ext cx="811" cy="108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82" name="Text Box 446">
              <a:extLst>
                <a:ext uri="{FF2B5EF4-FFF2-40B4-BE49-F238E27FC236}">
                  <a16:creationId xmlns:a16="http://schemas.microsoft.com/office/drawing/2014/main" id="{73538EC9-9312-4F6B-B055-68412B7D9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" y="2907"/>
              <a:ext cx="296" cy="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450</a:t>
              </a:r>
            </a:p>
          </p:txBody>
        </p:sp>
      </p:grpSp>
      <p:sp>
        <p:nvSpPr>
          <p:cNvPr id="193983" name="Line 447">
            <a:extLst>
              <a:ext uri="{FF2B5EF4-FFF2-40B4-BE49-F238E27FC236}">
                <a16:creationId xmlns:a16="http://schemas.microsoft.com/office/drawing/2014/main" id="{CD73F0FF-1C6F-4207-AFE9-B0D05932B6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9089" y="4006850"/>
            <a:ext cx="395287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3984" name="Line 448">
            <a:extLst>
              <a:ext uri="{FF2B5EF4-FFF2-40B4-BE49-F238E27FC236}">
                <a16:creationId xmlns:a16="http://schemas.microsoft.com/office/drawing/2014/main" id="{7F13BB57-8893-4EA0-B3D5-2C3F4011CF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5625" y="4999038"/>
            <a:ext cx="395288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85" name="Group 449">
            <a:extLst>
              <a:ext uri="{FF2B5EF4-FFF2-40B4-BE49-F238E27FC236}">
                <a16:creationId xmlns:a16="http://schemas.microsoft.com/office/drawing/2014/main" id="{090CFA5B-0CDE-4065-B93D-8D8C6B073EE8}"/>
              </a:ext>
            </a:extLst>
          </p:cNvPr>
          <p:cNvGrpSpPr>
            <a:grpSpLocks/>
          </p:cNvGrpSpPr>
          <p:nvPr/>
        </p:nvGrpSpPr>
        <p:grpSpPr bwMode="auto">
          <a:xfrm>
            <a:off x="6164263" y="4991098"/>
            <a:ext cx="919162" cy="495047"/>
            <a:chOff x="3198" y="3176"/>
            <a:chExt cx="624" cy="371"/>
          </a:xfrm>
        </p:grpSpPr>
        <p:sp>
          <p:nvSpPr>
            <p:cNvPr id="193986" name="Line 450">
              <a:extLst>
                <a:ext uri="{FF2B5EF4-FFF2-40B4-BE49-F238E27FC236}">
                  <a16:creationId xmlns:a16="http://schemas.microsoft.com/office/drawing/2014/main" id="{30129088-3A6E-4BE4-A970-1EB959138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4" y="3176"/>
              <a:ext cx="618" cy="3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87" name="Text Box 451">
              <a:extLst>
                <a:ext uri="{FF2B5EF4-FFF2-40B4-BE49-F238E27FC236}">
                  <a16:creationId xmlns:a16="http://schemas.microsoft.com/office/drawing/2014/main" id="{AD1124BE-F609-49BE-9976-CE66FCE2B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3409"/>
              <a:ext cx="296" cy="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>
                  <a:latin typeface="Times New Roman" charset="0"/>
                  <a:ea typeface="ＭＳ Ｐゴシック" charset="0"/>
                </a:rPr>
                <a:t>418</a:t>
              </a:r>
            </a:p>
          </p:txBody>
        </p:sp>
      </p:grpSp>
      <p:sp>
        <p:nvSpPr>
          <p:cNvPr id="193988" name="Line 452">
            <a:extLst>
              <a:ext uri="{FF2B5EF4-FFF2-40B4-BE49-F238E27FC236}">
                <a16:creationId xmlns:a16="http://schemas.microsoft.com/office/drawing/2014/main" id="{38C61D20-1E3A-4226-BE0C-94AF0041A8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5039" y="6022975"/>
            <a:ext cx="395287" cy="2349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3989" name="Group 453">
            <a:extLst>
              <a:ext uri="{FF2B5EF4-FFF2-40B4-BE49-F238E27FC236}">
                <a16:creationId xmlns:a16="http://schemas.microsoft.com/office/drawing/2014/main" id="{FFA79B14-0320-406A-87A1-81D63E6FE805}"/>
              </a:ext>
            </a:extLst>
          </p:cNvPr>
          <p:cNvGrpSpPr>
            <a:grpSpLocks/>
          </p:cNvGrpSpPr>
          <p:nvPr/>
        </p:nvGrpSpPr>
        <p:grpSpPr bwMode="auto">
          <a:xfrm>
            <a:off x="5183188" y="5092700"/>
            <a:ext cx="931862" cy="820738"/>
            <a:chOff x="2448" y="3240"/>
            <a:chExt cx="654" cy="661"/>
          </a:xfrm>
        </p:grpSpPr>
        <p:sp>
          <p:nvSpPr>
            <p:cNvPr id="193990" name="Line 454">
              <a:extLst>
                <a:ext uri="{FF2B5EF4-FFF2-40B4-BE49-F238E27FC236}">
                  <a16:creationId xmlns:a16="http://schemas.microsoft.com/office/drawing/2014/main" id="{A4D539D8-5B9E-428C-9110-7722C87D65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8" y="3240"/>
              <a:ext cx="499" cy="661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91" name="Rectangle 455">
              <a:extLst>
                <a:ext uri="{FF2B5EF4-FFF2-40B4-BE49-F238E27FC236}">
                  <a16:creationId xmlns:a16="http://schemas.microsoft.com/office/drawing/2014/main" id="{D2E077F4-86B9-436E-83EE-19DBD37C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3615"/>
              <a:ext cx="257" cy="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92" name="Rectangle 456">
              <a:extLst>
                <a:ext uri="{FF2B5EF4-FFF2-40B4-BE49-F238E27FC236}">
                  <a16:creationId xmlns:a16="http://schemas.microsoft.com/office/drawing/2014/main" id="{048C6776-FDC1-4E5F-87B7-85997D339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70"/>
              <a:ext cx="257" cy="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3993" name="Group 457">
            <a:extLst>
              <a:ext uri="{FF2B5EF4-FFF2-40B4-BE49-F238E27FC236}">
                <a16:creationId xmlns:a16="http://schemas.microsoft.com/office/drawing/2014/main" id="{6543EFB9-6840-474D-95D9-7DB325ECD716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3783013"/>
            <a:ext cx="2254250" cy="1065212"/>
            <a:chOff x="3205" y="2394"/>
            <a:chExt cx="1420" cy="671"/>
          </a:xfrm>
        </p:grpSpPr>
        <p:sp>
          <p:nvSpPr>
            <p:cNvPr id="193994" name="Line 458">
              <a:extLst>
                <a:ext uri="{FF2B5EF4-FFF2-40B4-BE49-F238E27FC236}">
                  <a16:creationId xmlns:a16="http://schemas.microsoft.com/office/drawing/2014/main" id="{758ECA35-CD68-496D-ADF5-7D7FD099E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5" y="2621"/>
              <a:ext cx="266" cy="44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95" name="Text Box 459">
              <a:extLst>
                <a:ext uri="{FF2B5EF4-FFF2-40B4-BE49-F238E27FC236}">
                  <a16:creationId xmlns:a16="http://schemas.microsoft.com/office/drawing/2014/main" id="{B96B0FE8-B47A-4A14-B71B-40699C273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6" y="2394"/>
              <a:ext cx="12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Já chegou aqui com caminho menor!!!...</a:t>
              </a:r>
            </a:p>
          </p:txBody>
        </p:sp>
      </p:grpSp>
      <p:grpSp>
        <p:nvGrpSpPr>
          <p:cNvPr id="193996" name="Group 460">
            <a:extLst>
              <a:ext uri="{FF2B5EF4-FFF2-40B4-BE49-F238E27FC236}">
                <a16:creationId xmlns:a16="http://schemas.microsoft.com/office/drawing/2014/main" id="{98537271-0844-464C-86ED-81E1683B3714}"/>
              </a:ext>
            </a:extLst>
          </p:cNvPr>
          <p:cNvGrpSpPr>
            <a:grpSpLocks/>
          </p:cNvGrpSpPr>
          <p:nvPr/>
        </p:nvGrpSpPr>
        <p:grpSpPr bwMode="auto">
          <a:xfrm>
            <a:off x="2316164" y="5999164"/>
            <a:ext cx="2865437" cy="523875"/>
            <a:chOff x="532" y="3977"/>
            <a:chExt cx="1805" cy="330"/>
          </a:xfrm>
        </p:grpSpPr>
        <p:sp>
          <p:nvSpPr>
            <p:cNvPr id="193997" name="Line 461">
              <a:extLst>
                <a:ext uri="{FF2B5EF4-FFF2-40B4-BE49-F238E27FC236}">
                  <a16:creationId xmlns:a16="http://schemas.microsoft.com/office/drawing/2014/main" id="{2B9B24EA-D2CD-4FF6-9419-76FD7C7C8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5" y="4017"/>
              <a:ext cx="692" cy="18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3998" name="Text Box 462">
              <a:extLst>
                <a:ext uri="{FF2B5EF4-FFF2-40B4-BE49-F238E27FC236}">
                  <a16:creationId xmlns:a16="http://schemas.microsoft.com/office/drawing/2014/main" id="{4775D159-6CAC-4B55-ACA9-B863B5F9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" y="3977"/>
              <a:ext cx="12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Já chegou aqui com caminho menor!!!...</a:t>
              </a:r>
            </a:p>
          </p:txBody>
        </p:sp>
      </p:grpSp>
      <p:grpSp>
        <p:nvGrpSpPr>
          <p:cNvPr id="193999" name="Group 463">
            <a:extLst>
              <a:ext uri="{FF2B5EF4-FFF2-40B4-BE49-F238E27FC236}">
                <a16:creationId xmlns:a16="http://schemas.microsoft.com/office/drawing/2014/main" id="{C83E0AF3-A1C4-4052-9BB0-033FAA0B39B7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5721350"/>
            <a:ext cx="1089025" cy="287338"/>
            <a:chOff x="1740" y="3758"/>
            <a:chExt cx="686" cy="181"/>
          </a:xfrm>
        </p:grpSpPr>
        <p:sp>
          <p:nvSpPr>
            <p:cNvPr id="194000" name="Line 464">
              <a:extLst>
                <a:ext uri="{FF2B5EF4-FFF2-40B4-BE49-F238E27FC236}">
                  <a16:creationId xmlns:a16="http://schemas.microsoft.com/office/drawing/2014/main" id="{622B163E-DFFA-494C-AD26-ADC37934B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868"/>
              <a:ext cx="686" cy="71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001" name="Rectangle 465">
              <a:extLst>
                <a:ext uri="{FF2B5EF4-FFF2-40B4-BE49-F238E27FC236}">
                  <a16:creationId xmlns:a16="http://schemas.microsoft.com/office/drawing/2014/main" id="{1A5BBE13-5BFB-4F70-BA30-8A5E5F33B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" y="3758"/>
              <a:ext cx="257" cy="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002" name="Group 466">
            <a:extLst>
              <a:ext uri="{FF2B5EF4-FFF2-40B4-BE49-F238E27FC236}">
                <a16:creationId xmlns:a16="http://schemas.microsoft.com/office/drawing/2014/main" id="{E1696878-615F-4431-91F7-4ABB51B25AAE}"/>
              </a:ext>
            </a:extLst>
          </p:cNvPr>
          <p:cNvGrpSpPr>
            <a:grpSpLocks/>
          </p:cNvGrpSpPr>
          <p:nvPr/>
        </p:nvGrpSpPr>
        <p:grpSpPr bwMode="auto">
          <a:xfrm>
            <a:off x="6261101" y="4181475"/>
            <a:ext cx="2416175" cy="1322388"/>
            <a:chOff x="3281" y="2744"/>
            <a:chExt cx="1522" cy="833"/>
          </a:xfrm>
        </p:grpSpPr>
        <p:grpSp>
          <p:nvGrpSpPr>
            <p:cNvPr id="55336" name="Group 467">
              <a:extLst>
                <a:ext uri="{FF2B5EF4-FFF2-40B4-BE49-F238E27FC236}">
                  <a16:creationId xmlns:a16="http://schemas.microsoft.com/office/drawing/2014/main" id="{4DFCA1F8-CC89-4B26-9FC2-26DF5A14A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4" y="2744"/>
              <a:ext cx="1269" cy="625"/>
              <a:chOff x="3262" y="2419"/>
              <a:chExt cx="1269" cy="625"/>
            </a:xfrm>
          </p:grpSpPr>
          <p:sp>
            <p:nvSpPr>
              <p:cNvPr id="194004" name="Line 468">
                <a:extLst>
                  <a:ext uri="{FF2B5EF4-FFF2-40B4-BE49-F238E27FC236}">
                    <a16:creationId xmlns:a16="http://schemas.microsoft.com/office/drawing/2014/main" id="{45C9314E-AD1E-435A-B0D9-9E5253DB3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3" y="2739"/>
                <a:ext cx="460" cy="30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005" name="Text Box 469">
                <a:extLst>
                  <a:ext uri="{FF2B5EF4-FFF2-40B4-BE49-F238E27FC236}">
                    <a16:creationId xmlns:a16="http://schemas.microsoft.com/office/drawing/2014/main" id="{21307DA2-7899-4C23-B91D-F39CCF4650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2" y="2419"/>
                <a:ext cx="1269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pt-BR" altLang="pt-B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pt-BR" altLang="pt-BR" sz="1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Menor caminho</a:t>
                </a:r>
              </a:p>
            </p:txBody>
          </p:sp>
        </p:grpSp>
        <p:sp>
          <p:nvSpPr>
            <p:cNvPr id="194006" name="Oval 470">
              <a:extLst>
                <a:ext uri="{FF2B5EF4-FFF2-40B4-BE49-F238E27FC236}">
                  <a16:creationId xmlns:a16="http://schemas.microsoft.com/office/drawing/2014/main" id="{1D99EA5C-07C4-4C9A-8662-EEC54EB8A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3351"/>
              <a:ext cx="296" cy="22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4007" name="Line 471">
            <a:extLst>
              <a:ext uri="{FF2B5EF4-FFF2-40B4-BE49-F238E27FC236}">
                <a16:creationId xmlns:a16="http://schemas.microsoft.com/office/drawing/2014/main" id="{B897C758-8D4A-4049-B0DE-BBE47FCEE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4225" y="3400426"/>
            <a:ext cx="1233488" cy="373063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4008" name="Line 472">
            <a:extLst>
              <a:ext uri="{FF2B5EF4-FFF2-40B4-BE49-F238E27FC236}">
                <a16:creationId xmlns:a16="http://schemas.microsoft.com/office/drawing/2014/main" id="{29A7CA13-B90E-4BDD-9FC2-077A52042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039" y="3886200"/>
            <a:ext cx="225425" cy="484188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4009" name="Line 473">
            <a:extLst>
              <a:ext uri="{FF2B5EF4-FFF2-40B4-BE49-F238E27FC236}">
                <a16:creationId xmlns:a16="http://schemas.microsoft.com/office/drawing/2014/main" id="{5A271525-8A1F-429B-88C2-ACAE6A37B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4289" y="4510089"/>
            <a:ext cx="852487" cy="427037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4010" name="Line 474">
            <a:extLst>
              <a:ext uri="{FF2B5EF4-FFF2-40B4-BE49-F238E27FC236}">
                <a16:creationId xmlns:a16="http://schemas.microsoft.com/office/drawing/2014/main" id="{5FDCE1B7-82DA-49EC-9A5A-26DACB747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1250" y="5021264"/>
            <a:ext cx="788988" cy="357187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4011" name="Freeform 475">
            <a:extLst>
              <a:ext uri="{FF2B5EF4-FFF2-40B4-BE49-F238E27FC236}">
                <a16:creationId xmlns:a16="http://schemas.microsoft.com/office/drawing/2014/main" id="{45F20ADD-A9DC-4EFC-B613-74CFB41EA415}"/>
              </a:ext>
            </a:extLst>
          </p:cNvPr>
          <p:cNvSpPr>
            <a:spLocks/>
          </p:cNvSpPr>
          <p:nvPr/>
        </p:nvSpPr>
        <p:spPr bwMode="auto">
          <a:xfrm>
            <a:off x="2990850" y="2036763"/>
            <a:ext cx="4478338" cy="4284662"/>
          </a:xfrm>
          <a:custGeom>
            <a:avLst/>
            <a:gdLst>
              <a:gd name="T0" fmla="*/ 175818 w 3566"/>
              <a:gd name="T1" fmla="*/ 2564663 h 3353"/>
              <a:gd name="T2" fmla="*/ 106747 w 3566"/>
              <a:gd name="T3" fmla="*/ 1386477 h 3353"/>
              <a:gd name="T4" fmla="*/ 817554 w 3566"/>
              <a:gd name="T5" fmla="*/ 108618 h 3353"/>
              <a:gd name="T6" fmla="*/ 3344311 w 3566"/>
              <a:gd name="T7" fmla="*/ 2039463 h 3353"/>
              <a:gd name="T8" fmla="*/ 4292473 w 3566"/>
              <a:gd name="T9" fmla="*/ 3686624 h 3353"/>
              <a:gd name="T10" fmla="*/ 2227866 w 3566"/>
              <a:gd name="T11" fmla="*/ 4268050 h 3353"/>
              <a:gd name="T12" fmla="*/ 956953 w 3566"/>
              <a:gd name="T13" fmla="*/ 3786297 h 3353"/>
              <a:gd name="T14" fmla="*/ 175818 w 3566"/>
              <a:gd name="T15" fmla="*/ 2564663 h 335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566" h="3353">
                <a:moveTo>
                  <a:pt x="140" y="2007"/>
                </a:moveTo>
                <a:cubicBezTo>
                  <a:pt x="27" y="1694"/>
                  <a:pt x="0" y="1405"/>
                  <a:pt x="85" y="1085"/>
                </a:cubicBezTo>
                <a:cubicBezTo>
                  <a:pt x="170" y="765"/>
                  <a:pt x="221" y="0"/>
                  <a:pt x="651" y="85"/>
                </a:cubicBezTo>
                <a:cubicBezTo>
                  <a:pt x="1081" y="170"/>
                  <a:pt x="2202" y="1130"/>
                  <a:pt x="2663" y="1596"/>
                </a:cubicBezTo>
                <a:cubicBezTo>
                  <a:pt x="3124" y="2062"/>
                  <a:pt x="3566" y="2594"/>
                  <a:pt x="3418" y="2885"/>
                </a:cubicBezTo>
                <a:cubicBezTo>
                  <a:pt x="3270" y="3176"/>
                  <a:pt x="2217" y="3327"/>
                  <a:pt x="1774" y="3340"/>
                </a:cubicBezTo>
                <a:cubicBezTo>
                  <a:pt x="1331" y="3353"/>
                  <a:pt x="1034" y="3187"/>
                  <a:pt x="762" y="2963"/>
                </a:cubicBezTo>
                <a:cubicBezTo>
                  <a:pt x="490" y="2739"/>
                  <a:pt x="253" y="2320"/>
                  <a:pt x="140" y="2007"/>
                </a:cubicBezTo>
                <a:close/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930" grpId="0" animBg="1"/>
      <p:bldP spid="1939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FC59921F-3DD3-45C0-9D1C-E85A6FD39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888" y="56356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279540EE-E1D2-4084-972C-370E8836BB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profundidade</a:t>
            </a:r>
          </a:p>
          <a:p>
            <a:pPr marL="1085850" lvl="2"/>
            <a:r>
              <a:rPr lang="pt-BR" altLang="pt-BR" sz="2400" b="1" dirty="0"/>
              <a:t>Ordem de expansão dos nós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dirty="0"/>
              <a:t>Sempre expande o nó no nível mais profundo da árvore</a:t>
            </a:r>
          </a:p>
          <a:p>
            <a:pPr marL="1539875" lvl="3"/>
            <a:r>
              <a:rPr lang="pt-BR" altLang="pt-BR" sz="2000" dirty="0"/>
              <a:t>Quando um nó final não é solução, o algoritmo volta para expandir nós mais superficiais</a:t>
            </a:r>
          </a:p>
          <a:p>
            <a:pPr marL="1539875" lvl="3">
              <a:buNone/>
            </a:pPr>
            <a:r>
              <a:rPr lang="pt-BR" altLang="pt-BR" sz="2000" dirty="0"/>
              <a:t>	1. Nó raiz</a:t>
            </a:r>
          </a:p>
          <a:p>
            <a:pPr marL="1539875" lvl="3">
              <a:buNone/>
            </a:pPr>
            <a:r>
              <a:rPr lang="pt-BR" altLang="pt-BR" sz="2000" dirty="0"/>
              <a:t>	2. Primeiro nó de profundidade 1</a:t>
            </a:r>
          </a:p>
          <a:p>
            <a:pPr marL="1539875" lvl="3">
              <a:buNone/>
            </a:pPr>
            <a:r>
              <a:rPr lang="pt-BR" altLang="pt-BR" sz="2000" dirty="0"/>
              <a:t>	3. Primeiro nó de profundidade 2, etc.</a:t>
            </a:r>
          </a:p>
          <a:p>
            <a:pPr marL="1539875" lvl="3">
              <a:buNone/>
            </a:pPr>
            <a:endParaRPr lang="pt-BR" altLang="pt-BR" sz="2000" dirty="0"/>
          </a:p>
        </p:txBody>
      </p:sp>
      <p:sp>
        <p:nvSpPr>
          <p:cNvPr id="194617" name="Rectangle 57">
            <a:extLst>
              <a:ext uri="{FF2B5EF4-FFF2-40B4-BE49-F238E27FC236}">
                <a16:creationId xmlns:a16="http://schemas.microsoft.com/office/drawing/2014/main" id="{3315EBB0-142E-4152-BBF6-CBEDC115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5330825"/>
            <a:ext cx="173038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4621" name="Rectangle 61">
            <a:extLst>
              <a:ext uri="{FF2B5EF4-FFF2-40B4-BE49-F238E27FC236}">
                <a16:creationId xmlns:a16="http://schemas.microsoft.com/office/drawing/2014/main" id="{0C0E3FF1-40DD-48AE-9A74-0D4845442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939" y="5322888"/>
            <a:ext cx="173037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56325" name="Group 62">
            <a:extLst>
              <a:ext uri="{FF2B5EF4-FFF2-40B4-BE49-F238E27FC236}">
                <a16:creationId xmlns:a16="http://schemas.microsoft.com/office/drawing/2014/main" id="{6345B5B9-E4D3-4F90-B814-540E4F6749D0}"/>
              </a:ext>
            </a:extLst>
          </p:cNvPr>
          <p:cNvGrpSpPr>
            <a:grpSpLocks/>
          </p:cNvGrpSpPr>
          <p:nvPr/>
        </p:nvGrpSpPr>
        <p:grpSpPr bwMode="auto">
          <a:xfrm>
            <a:off x="4171950" y="4651375"/>
            <a:ext cx="3625850" cy="1608138"/>
            <a:chOff x="3285" y="2737"/>
            <a:chExt cx="2284" cy="1013"/>
          </a:xfrm>
        </p:grpSpPr>
        <p:grpSp>
          <p:nvGrpSpPr>
            <p:cNvPr id="56369" name="Group 63">
              <a:extLst>
                <a:ext uri="{FF2B5EF4-FFF2-40B4-BE49-F238E27FC236}">
                  <a16:creationId xmlns:a16="http://schemas.microsoft.com/office/drawing/2014/main" id="{FB9844C1-F8B3-4938-B61E-FF92B082A1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3" y="3415"/>
              <a:ext cx="207" cy="335"/>
              <a:chOff x="3643" y="2983"/>
              <a:chExt cx="207" cy="335"/>
            </a:xfrm>
          </p:grpSpPr>
          <p:sp>
            <p:nvSpPr>
              <p:cNvPr id="194624" name="Line 64">
                <a:extLst>
                  <a:ext uri="{FF2B5EF4-FFF2-40B4-BE49-F238E27FC236}">
                    <a16:creationId xmlns:a16="http://schemas.microsoft.com/office/drawing/2014/main" id="{7EC3BF73-D828-45C5-A827-98440014A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25" name="Oval 65">
                <a:extLst>
                  <a:ext uri="{FF2B5EF4-FFF2-40B4-BE49-F238E27FC236}">
                    <a16:creationId xmlns:a16="http://schemas.microsoft.com/office/drawing/2014/main" id="{5DC0187C-C335-4809-BD8D-5AE6DE859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3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0" name="Group 66">
              <a:extLst>
                <a:ext uri="{FF2B5EF4-FFF2-40B4-BE49-F238E27FC236}">
                  <a16:creationId xmlns:a16="http://schemas.microsoft.com/office/drawing/2014/main" id="{455FDF36-7C4E-4C2D-B871-62FC0095C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" y="3416"/>
              <a:ext cx="183" cy="334"/>
              <a:chOff x="3850" y="2984"/>
              <a:chExt cx="183" cy="334"/>
            </a:xfrm>
          </p:grpSpPr>
          <p:sp>
            <p:nvSpPr>
              <p:cNvPr id="194627" name="Line 67">
                <a:extLst>
                  <a:ext uri="{FF2B5EF4-FFF2-40B4-BE49-F238E27FC236}">
                    <a16:creationId xmlns:a16="http://schemas.microsoft.com/office/drawing/2014/main" id="{4EB44B06-BFA2-4ED7-832C-B8F61FD0B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28" name="Oval 68">
                <a:extLst>
                  <a:ext uri="{FF2B5EF4-FFF2-40B4-BE49-F238E27FC236}">
                    <a16:creationId xmlns:a16="http://schemas.microsoft.com/office/drawing/2014/main" id="{292D3AC4-AF4B-4ADD-A7C1-244D254AE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1" name="Group 69">
              <a:extLst>
                <a:ext uri="{FF2B5EF4-FFF2-40B4-BE49-F238E27FC236}">
                  <a16:creationId xmlns:a16="http://schemas.microsoft.com/office/drawing/2014/main" id="{FA8BC35D-4DA4-4355-A2FE-37A8D9172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9" y="3415"/>
              <a:ext cx="207" cy="335"/>
              <a:chOff x="4259" y="2983"/>
              <a:chExt cx="207" cy="335"/>
            </a:xfrm>
          </p:grpSpPr>
          <p:sp>
            <p:nvSpPr>
              <p:cNvPr id="194630" name="Line 70">
                <a:extLst>
                  <a:ext uri="{FF2B5EF4-FFF2-40B4-BE49-F238E27FC236}">
                    <a16:creationId xmlns:a16="http://schemas.microsoft.com/office/drawing/2014/main" id="{2B503FCB-FBAF-4B27-8AE8-AC0F28BF2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7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31" name="Oval 71">
                <a:extLst>
                  <a:ext uri="{FF2B5EF4-FFF2-40B4-BE49-F238E27FC236}">
                    <a16:creationId xmlns:a16="http://schemas.microsoft.com/office/drawing/2014/main" id="{69C1F9E1-5E81-4CEA-BB08-A1807D15A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2" name="Group 72">
              <a:extLst>
                <a:ext uri="{FF2B5EF4-FFF2-40B4-BE49-F238E27FC236}">
                  <a16:creationId xmlns:a16="http://schemas.microsoft.com/office/drawing/2014/main" id="{14DC82DD-8708-4958-92E4-40FD65821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6" y="3416"/>
              <a:ext cx="183" cy="334"/>
              <a:chOff x="4466" y="2984"/>
              <a:chExt cx="183" cy="334"/>
            </a:xfrm>
          </p:grpSpPr>
          <p:sp>
            <p:nvSpPr>
              <p:cNvPr id="194633" name="Line 73">
                <a:extLst>
                  <a:ext uri="{FF2B5EF4-FFF2-40B4-BE49-F238E27FC236}">
                    <a16:creationId xmlns:a16="http://schemas.microsoft.com/office/drawing/2014/main" id="{33B3F7FC-76A8-423E-9FE6-50AA1D56D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6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34" name="Oval 74">
                <a:extLst>
                  <a:ext uri="{FF2B5EF4-FFF2-40B4-BE49-F238E27FC236}">
                    <a16:creationId xmlns:a16="http://schemas.microsoft.com/office/drawing/2014/main" id="{7CA74489-CAD2-4702-BCE6-6918334A6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3" name="Group 75">
              <a:extLst>
                <a:ext uri="{FF2B5EF4-FFF2-40B4-BE49-F238E27FC236}">
                  <a16:creationId xmlns:a16="http://schemas.microsoft.com/office/drawing/2014/main" id="{6F54F20E-C389-4901-8046-D5F43F005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5" y="3415"/>
              <a:ext cx="207" cy="335"/>
              <a:chOff x="2365" y="2983"/>
              <a:chExt cx="207" cy="335"/>
            </a:xfrm>
          </p:grpSpPr>
          <p:sp>
            <p:nvSpPr>
              <p:cNvPr id="194636" name="Line 76">
                <a:extLst>
                  <a:ext uri="{FF2B5EF4-FFF2-40B4-BE49-F238E27FC236}">
                    <a16:creationId xmlns:a16="http://schemas.microsoft.com/office/drawing/2014/main" id="{EA3E6238-8B2E-48EF-987C-AC39212F1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13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37" name="Oval 77">
                <a:extLst>
                  <a:ext uri="{FF2B5EF4-FFF2-40B4-BE49-F238E27FC236}">
                    <a16:creationId xmlns:a16="http://schemas.microsoft.com/office/drawing/2014/main" id="{68A5D03B-94E0-42FF-913C-08BFD62BF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4" name="Group 78">
              <a:extLst>
                <a:ext uri="{FF2B5EF4-FFF2-40B4-BE49-F238E27FC236}">
                  <a16:creationId xmlns:a16="http://schemas.microsoft.com/office/drawing/2014/main" id="{72DA6DD7-C68A-49CA-BD3B-A76357D47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3416"/>
              <a:ext cx="183" cy="334"/>
              <a:chOff x="2572" y="2984"/>
              <a:chExt cx="183" cy="334"/>
            </a:xfrm>
          </p:grpSpPr>
          <p:sp>
            <p:nvSpPr>
              <p:cNvPr id="194639" name="Line 79">
                <a:extLst>
                  <a:ext uri="{FF2B5EF4-FFF2-40B4-BE49-F238E27FC236}">
                    <a16:creationId xmlns:a16="http://schemas.microsoft.com/office/drawing/2014/main" id="{8A554EF2-90F5-4246-993A-9CB377E078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2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40" name="Oval 80">
                <a:extLst>
                  <a:ext uri="{FF2B5EF4-FFF2-40B4-BE49-F238E27FC236}">
                    <a16:creationId xmlns:a16="http://schemas.microsoft.com/office/drawing/2014/main" id="{3D3D0C0E-3619-4D21-818E-053F5A2EC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5" name="Group 81">
              <a:extLst>
                <a:ext uri="{FF2B5EF4-FFF2-40B4-BE49-F238E27FC236}">
                  <a16:creationId xmlns:a16="http://schemas.microsoft.com/office/drawing/2014/main" id="{7D7EBBC5-606D-4FFF-BFF0-51D42AB89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6" y="3415"/>
              <a:ext cx="207" cy="335"/>
              <a:chOff x="2980" y="2983"/>
              <a:chExt cx="207" cy="335"/>
            </a:xfrm>
          </p:grpSpPr>
          <p:sp>
            <p:nvSpPr>
              <p:cNvPr id="194642" name="Line 82">
                <a:extLst>
                  <a:ext uri="{FF2B5EF4-FFF2-40B4-BE49-F238E27FC236}">
                    <a16:creationId xmlns:a16="http://schemas.microsoft.com/office/drawing/2014/main" id="{CEB5233B-484C-41ED-8D42-356E867F3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8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43" name="Oval 83">
                <a:extLst>
                  <a:ext uri="{FF2B5EF4-FFF2-40B4-BE49-F238E27FC236}">
                    <a16:creationId xmlns:a16="http://schemas.microsoft.com/office/drawing/2014/main" id="{CD1D9EAD-4899-469F-B237-42CA20F83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6" name="Group 84">
              <a:extLst>
                <a:ext uri="{FF2B5EF4-FFF2-40B4-BE49-F238E27FC236}">
                  <a16:creationId xmlns:a16="http://schemas.microsoft.com/office/drawing/2014/main" id="{D6BC72AF-47CE-46AA-B574-4E4BFEBAB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3" y="3416"/>
              <a:ext cx="183" cy="334"/>
              <a:chOff x="3187" y="2984"/>
              <a:chExt cx="183" cy="334"/>
            </a:xfrm>
          </p:grpSpPr>
          <p:sp>
            <p:nvSpPr>
              <p:cNvPr id="194645" name="Line 85">
                <a:extLst>
                  <a:ext uri="{FF2B5EF4-FFF2-40B4-BE49-F238E27FC236}">
                    <a16:creationId xmlns:a16="http://schemas.microsoft.com/office/drawing/2014/main" id="{B7CF1532-2B43-4E18-A723-48F0C7160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7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46" name="Oval 86">
                <a:extLst>
                  <a:ext uri="{FF2B5EF4-FFF2-40B4-BE49-F238E27FC236}">
                    <a16:creationId xmlns:a16="http://schemas.microsoft.com/office/drawing/2014/main" id="{E3D82F86-4FD3-45BD-B0D7-80720C8D0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7" name="Group 87">
              <a:extLst>
                <a:ext uri="{FF2B5EF4-FFF2-40B4-BE49-F238E27FC236}">
                  <a16:creationId xmlns:a16="http://schemas.microsoft.com/office/drawing/2014/main" id="{33D03494-553D-4659-A0EE-E822A6845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0" y="3109"/>
              <a:ext cx="356" cy="357"/>
              <a:chOff x="4150" y="2677"/>
              <a:chExt cx="356" cy="357"/>
            </a:xfrm>
          </p:grpSpPr>
          <p:sp>
            <p:nvSpPr>
              <p:cNvPr id="194648" name="Line 88">
                <a:extLst>
                  <a:ext uri="{FF2B5EF4-FFF2-40B4-BE49-F238E27FC236}">
                    <a16:creationId xmlns:a16="http://schemas.microsoft.com/office/drawing/2014/main" id="{3E0902D8-C747-4B35-B318-A0ECD3B91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2677"/>
                <a:ext cx="308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49" name="Oval 89">
                <a:extLst>
                  <a:ext uri="{FF2B5EF4-FFF2-40B4-BE49-F238E27FC236}">
                    <a16:creationId xmlns:a16="http://schemas.microsoft.com/office/drawing/2014/main" id="{4DF4F1A3-13D2-4146-B977-C4EEBAEEC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7" y="292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8" name="Group 90">
              <a:extLst>
                <a:ext uri="{FF2B5EF4-FFF2-40B4-BE49-F238E27FC236}">
                  <a16:creationId xmlns:a16="http://schemas.microsoft.com/office/drawing/2014/main" id="{B21B845C-5D2E-4AD5-ADAC-E38CB1D0FE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3" y="3107"/>
              <a:ext cx="356" cy="359"/>
              <a:chOff x="3793" y="2675"/>
              <a:chExt cx="356" cy="359"/>
            </a:xfrm>
          </p:grpSpPr>
          <p:sp>
            <p:nvSpPr>
              <p:cNvPr id="194651" name="Line 91">
                <a:extLst>
                  <a:ext uri="{FF2B5EF4-FFF2-40B4-BE49-F238E27FC236}">
                    <a16:creationId xmlns:a16="http://schemas.microsoft.com/office/drawing/2014/main" id="{929FAD9D-126C-4297-B3A4-D37D4C4B5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1" y="2675"/>
                <a:ext cx="308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52" name="Oval 92">
                <a:extLst>
                  <a:ext uri="{FF2B5EF4-FFF2-40B4-BE49-F238E27FC236}">
                    <a16:creationId xmlns:a16="http://schemas.microsoft.com/office/drawing/2014/main" id="{CD620EC7-3C64-4414-87BD-2377BF635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92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79" name="Group 93">
              <a:extLst>
                <a:ext uri="{FF2B5EF4-FFF2-40B4-BE49-F238E27FC236}">
                  <a16:creationId xmlns:a16="http://schemas.microsoft.com/office/drawing/2014/main" id="{0C4E98BF-A462-4CA3-BC96-FDAD0D136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8" y="3112"/>
              <a:ext cx="356" cy="357"/>
              <a:chOff x="2888" y="2680"/>
              <a:chExt cx="356" cy="357"/>
            </a:xfrm>
          </p:grpSpPr>
          <p:sp>
            <p:nvSpPr>
              <p:cNvPr id="194654" name="Line 94">
                <a:extLst>
                  <a:ext uri="{FF2B5EF4-FFF2-40B4-BE49-F238E27FC236}">
                    <a16:creationId xmlns:a16="http://schemas.microsoft.com/office/drawing/2014/main" id="{2396FF27-B9A7-46A4-8C23-C426123AD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8" y="2680"/>
                <a:ext cx="308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55" name="Oval 95">
                <a:extLst>
                  <a:ext uri="{FF2B5EF4-FFF2-40B4-BE49-F238E27FC236}">
                    <a16:creationId xmlns:a16="http://schemas.microsoft.com/office/drawing/2014/main" id="{0A7E71D6-5AF6-412C-88B7-559E65517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293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80" name="Group 96">
              <a:extLst>
                <a:ext uri="{FF2B5EF4-FFF2-40B4-BE49-F238E27FC236}">
                  <a16:creationId xmlns:a16="http://schemas.microsoft.com/office/drawing/2014/main" id="{667037EE-B031-4313-B921-E919A668B5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1" y="3110"/>
              <a:ext cx="356" cy="359"/>
              <a:chOff x="2531" y="2678"/>
              <a:chExt cx="356" cy="359"/>
            </a:xfrm>
          </p:grpSpPr>
          <p:sp>
            <p:nvSpPr>
              <p:cNvPr id="194657" name="Line 97">
                <a:extLst>
                  <a:ext uri="{FF2B5EF4-FFF2-40B4-BE49-F238E27FC236}">
                    <a16:creationId xmlns:a16="http://schemas.microsoft.com/office/drawing/2014/main" id="{34A270B0-1D98-47C4-B07A-8F696C6E6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79" y="2678"/>
                <a:ext cx="308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58" name="Oval 98">
                <a:extLst>
                  <a:ext uri="{FF2B5EF4-FFF2-40B4-BE49-F238E27FC236}">
                    <a16:creationId xmlns:a16="http://schemas.microsoft.com/office/drawing/2014/main" id="{001AA8E1-3F91-43FA-9BD3-495BDBA35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" y="293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81" name="Group 99">
              <a:extLst>
                <a:ext uri="{FF2B5EF4-FFF2-40B4-BE49-F238E27FC236}">
                  <a16:creationId xmlns:a16="http://schemas.microsoft.com/office/drawing/2014/main" id="{56088377-4208-4D68-AD72-14A9CE141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3" y="2800"/>
              <a:ext cx="679" cy="353"/>
              <a:chOff x="2843" y="2368"/>
              <a:chExt cx="679" cy="353"/>
            </a:xfrm>
          </p:grpSpPr>
          <p:sp>
            <p:nvSpPr>
              <p:cNvPr id="194660" name="Line 100">
                <a:extLst>
                  <a:ext uri="{FF2B5EF4-FFF2-40B4-BE49-F238E27FC236}">
                    <a16:creationId xmlns:a16="http://schemas.microsoft.com/office/drawing/2014/main" id="{BDD1AB43-7C10-46E4-95BD-F08E49864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7" y="2368"/>
                <a:ext cx="635" cy="30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61" name="Oval 101">
                <a:extLst>
                  <a:ext uri="{FF2B5EF4-FFF2-40B4-BE49-F238E27FC236}">
                    <a16:creationId xmlns:a16="http://schemas.microsoft.com/office/drawing/2014/main" id="{91694FA8-56DD-4104-8095-BF2EF3A2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3" y="261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6382" name="Group 102">
              <a:extLst>
                <a:ext uri="{FF2B5EF4-FFF2-40B4-BE49-F238E27FC236}">
                  <a16:creationId xmlns:a16="http://schemas.microsoft.com/office/drawing/2014/main" id="{B8329542-1737-4626-96CE-470C305F05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2" y="2802"/>
              <a:ext cx="662" cy="348"/>
              <a:chOff x="3532" y="2370"/>
              <a:chExt cx="662" cy="348"/>
            </a:xfrm>
          </p:grpSpPr>
          <p:sp>
            <p:nvSpPr>
              <p:cNvPr id="194663" name="Line 103">
                <a:extLst>
                  <a:ext uri="{FF2B5EF4-FFF2-40B4-BE49-F238E27FC236}">
                    <a16:creationId xmlns:a16="http://schemas.microsoft.com/office/drawing/2014/main" id="{4285537B-9893-48D2-8731-6BB17DF79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2" y="2370"/>
                <a:ext cx="635" cy="305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4664" name="Oval 104">
                <a:extLst>
                  <a:ext uri="{FF2B5EF4-FFF2-40B4-BE49-F238E27FC236}">
                    <a16:creationId xmlns:a16="http://schemas.microsoft.com/office/drawing/2014/main" id="{CCC5AB6B-7CA7-426D-AEBA-72042E76B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" y="26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94665" name="Oval 105">
              <a:extLst>
                <a:ext uri="{FF2B5EF4-FFF2-40B4-BE49-F238E27FC236}">
                  <a16:creationId xmlns:a16="http://schemas.microsoft.com/office/drawing/2014/main" id="{54FE7EF8-38A3-4F2F-8C23-5D8399C1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" y="2737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66" name="Group 106">
            <a:extLst>
              <a:ext uri="{FF2B5EF4-FFF2-40B4-BE49-F238E27FC236}">
                <a16:creationId xmlns:a16="http://schemas.microsoft.com/office/drawing/2014/main" id="{0FDF5C63-EED3-4AA9-BA5D-42EFEC037444}"/>
              </a:ext>
            </a:extLst>
          </p:cNvPr>
          <p:cNvGrpSpPr>
            <a:grpSpLocks/>
          </p:cNvGrpSpPr>
          <p:nvPr/>
        </p:nvGrpSpPr>
        <p:grpSpPr bwMode="auto">
          <a:xfrm>
            <a:off x="6205538" y="5732463"/>
            <a:ext cx="328612" cy="531812"/>
            <a:chOff x="3643" y="2983"/>
            <a:chExt cx="207" cy="335"/>
          </a:xfrm>
        </p:grpSpPr>
        <p:sp>
          <p:nvSpPr>
            <p:cNvPr id="194667" name="Line 107">
              <a:extLst>
                <a:ext uri="{FF2B5EF4-FFF2-40B4-BE49-F238E27FC236}">
                  <a16:creationId xmlns:a16="http://schemas.microsoft.com/office/drawing/2014/main" id="{B15627DB-3D9B-4E71-A23A-4CB250819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1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68" name="Oval 108">
              <a:extLst>
                <a:ext uri="{FF2B5EF4-FFF2-40B4-BE49-F238E27FC236}">
                  <a16:creationId xmlns:a16="http://schemas.microsoft.com/office/drawing/2014/main" id="{9D5A6F35-8687-40B9-8893-36C89864A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69" name="Group 109">
            <a:extLst>
              <a:ext uri="{FF2B5EF4-FFF2-40B4-BE49-F238E27FC236}">
                <a16:creationId xmlns:a16="http://schemas.microsoft.com/office/drawing/2014/main" id="{51241E24-B40A-481B-B672-50F9E484B726}"/>
              </a:ext>
            </a:extLst>
          </p:cNvPr>
          <p:cNvGrpSpPr>
            <a:grpSpLocks/>
          </p:cNvGrpSpPr>
          <p:nvPr/>
        </p:nvGrpSpPr>
        <p:grpSpPr bwMode="auto">
          <a:xfrm>
            <a:off x="6534151" y="5734051"/>
            <a:ext cx="290513" cy="530225"/>
            <a:chOff x="3850" y="2984"/>
            <a:chExt cx="183" cy="334"/>
          </a:xfrm>
        </p:grpSpPr>
        <p:sp>
          <p:nvSpPr>
            <p:cNvPr id="194670" name="Line 110">
              <a:extLst>
                <a:ext uri="{FF2B5EF4-FFF2-40B4-BE49-F238E27FC236}">
                  <a16:creationId xmlns:a16="http://schemas.microsoft.com/office/drawing/2014/main" id="{0F6E0C7B-06FF-4060-9873-F09EC14B2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0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71" name="Oval 111">
              <a:extLst>
                <a:ext uri="{FF2B5EF4-FFF2-40B4-BE49-F238E27FC236}">
                  <a16:creationId xmlns:a16="http://schemas.microsoft.com/office/drawing/2014/main" id="{73E8D36A-9F42-43A1-B8DF-DFD095100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72" name="Group 112">
            <a:extLst>
              <a:ext uri="{FF2B5EF4-FFF2-40B4-BE49-F238E27FC236}">
                <a16:creationId xmlns:a16="http://schemas.microsoft.com/office/drawing/2014/main" id="{87689835-E083-430D-9C83-33F3FF35F350}"/>
              </a:ext>
            </a:extLst>
          </p:cNvPr>
          <p:cNvGrpSpPr>
            <a:grpSpLocks/>
          </p:cNvGrpSpPr>
          <p:nvPr/>
        </p:nvGrpSpPr>
        <p:grpSpPr bwMode="auto">
          <a:xfrm>
            <a:off x="7183438" y="5732463"/>
            <a:ext cx="328612" cy="531812"/>
            <a:chOff x="4259" y="2983"/>
            <a:chExt cx="207" cy="335"/>
          </a:xfrm>
        </p:grpSpPr>
        <p:sp>
          <p:nvSpPr>
            <p:cNvPr id="194673" name="Line 113">
              <a:extLst>
                <a:ext uri="{FF2B5EF4-FFF2-40B4-BE49-F238E27FC236}">
                  <a16:creationId xmlns:a16="http://schemas.microsoft.com/office/drawing/2014/main" id="{D099E2A5-3A2B-4511-A4B0-FE4FC5EDD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7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74" name="Oval 114">
              <a:extLst>
                <a:ext uri="{FF2B5EF4-FFF2-40B4-BE49-F238E27FC236}">
                  <a16:creationId xmlns:a16="http://schemas.microsoft.com/office/drawing/2014/main" id="{E75B8CF4-82A8-4E52-A83F-9691CF54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75" name="Group 115">
            <a:extLst>
              <a:ext uri="{FF2B5EF4-FFF2-40B4-BE49-F238E27FC236}">
                <a16:creationId xmlns:a16="http://schemas.microsoft.com/office/drawing/2014/main" id="{0AB5CF82-BF84-429B-ADC3-36C85FF42934}"/>
              </a:ext>
            </a:extLst>
          </p:cNvPr>
          <p:cNvGrpSpPr>
            <a:grpSpLocks/>
          </p:cNvGrpSpPr>
          <p:nvPr/>
        </p:nvGrpSpPr>
        <p:grpSpPr bwMode="auto">
          <a:xfrm>
            <a:off x="7512051" y="5734051"/>
            <a:ext cx="290513" cy="530225"/>
            <a:chOff x="4466" y="2984"/>
            <a:chExt cx="183" cy="334"/>
          </a:xfrm>
        </p:grpSpPr>
        <p:sp>
          <p:nvSpPr>
            <p:cNvPr id="194676" name="Line 116">
              <a:extLst>
                <a:ext uri="{FF2B5EF4-FFF2-40B4-BE49-F238E27FC236}">
                  <a16:creationId xmlns:a16="http://schemas.microsoft.com/office/drawing/2014/main" id="{81063A93-A593-47E9-A34E-5F495BC6A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6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77" name="Oval 117">
              <a:extLst>
                <a:ext uri="{FF2B5EF4-FFF2-40B4-BE49-F238E27FC236}">
                  <a16:creationId xmlns:a16="http://schemas.microsoft.com/office/drawing/2014/main" id="{82528EB8-AA69-4FEB-98FD-38FA751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78" name="Group 118">
            <a:extLst>
              <a:ext uri="{FF2B5EF4-FFF2-40B4-BE49-F238E27FC236}">
                <a16:creationId xmlns:a16="http://schemas.microsoft.com/office/drawing/2014/main" id="{61313F64-5F4E-45EF-9994-925DB5B42F8C}"/>
              </a:ext>
            </a:extLst>
          </p:cNvPr>
          <p:cNvGrpSpPr>
            <a:grpSpLocks/>
          </p:cNvGrpSpPr>
          <p:nvPr/>
        </p:nvGrpSpPr>
        <p:grpSpPr bwMode="auto">
          <a:xfrm>
            <a:off x="4176713" y="5732463"/>
            <a:ext cx="328612" cy="531812"/>
            <a:chOff x="2365" y="2983"/>
            <a:chExt cx="207" cy="335"/>
          </a:xfrm>
        </p:grpSpPr>
        <p:sp>
          <p:nvSpPr>
            <p:cNvPr id="194679" name="Line 119">
              <a:extLst>
                <a:ext uri="{FF2B5EF4-FFF2-40B4-BE49-F238E27FC236}">
                  <a16:creationId xmlns:a16="http://schemas.microsoft.com/office/drawing/2014/main" id="{BB690F00-ECED-40EE-ACFF-6C6474B53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3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80" name="Oval 120">
              <a:extLst>
                <a:ext uri="{FF2B5EF4-FFF2-40B4-BE49-F238E27FC236}">
                  <a16:creationId xmlns:a16="http://schemas.microsoft.com/office/drawing/2014/main" id="{E6E33B2C-A5B0-4E03-BC3E-3CEEADAC9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81" name="Group 121">
            <a:extLst>
              <a:ext uri="{FF2B5EF4-FFF2-40B4-BE49-F238E27FC236}">
                <a16:creationId xmlns:a16="http://schemas.microsoft.com/office/drawing/2014/main" id="{2AAE7180-C057-4100-AFCC-1F73CD0776BA}"/>
              </a:ext>
            </a:extLst>
          </p:cNvPr>
          <p:cNvGrpSpPr>
            <a:grpSpLocks/>
          </p:cNvGrpSpPr>
          <p:nvPr/>
        </p:nvGrpSpPr>
        <p:grpSpPr bwMode="auto">
          <a:xfrm>
            <a:off x="4505326" y="5734051"/>
            <a:ext cx="290513" cy="530225"/>
            <a:chOff x="2572" y="2984"/>
            <a:chExt cx="183" cy="334"/>
          </a:xfrm>
        </p:grpSpPr>
        <p:sp>
          <p:nvSpPr>
            <p:cNvPr id="194682" name="Line 122">
              <a:extLst>
                <a:ext uri="{FF2B5EF4-FFF2-40B4-BE49-F238E27FC236}">
                  <a16:creationId xmlns:a16="http://schemas.microsoft.com/office/drawing/2014/main" id="{6BF39565-7630-4996-A0E2-71BAE08705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83" name="Oval 123">
              <a:extLst>
                <a:ext uri="{FF2B5EF4-FFF2-40B4-BE49-F238E27FC236}">
                  <a16:creationId xmlns:a16="http://schemas.microsoft.com/office/drawing/2014/main" id="{3D632A15-0805-4F83-B676-0115B069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84" name="Group 124">
            <a:extLst>
              <a:ext uri="{FF2B5EF4-FFF2-40B4-BE49-F238E27FC236}">
                <a16:creationId xmlns:a16="http://schemas.microsoft.com/office/drawing/2014/main" id="{9CAD8833-12B3-4879-A5B2-5851A9078521}"/>
              </a:ext>
            </a:extLst>
          </p:cNvPr>
          <p:cNvGrpSpPr>
            <a:grpSpLocks/>
          </p:cNvGrpSpPr>
          <p:nvPr/>
        </p:nvGrpSpPr>
        <p:grpSpPr bwMode="auto">
          <a:xfrm>
            <a:off x="5178426" y="5732463"/>
            <a:ext cx="328613" cy="531812"/>
            <a:chOff x="2980" y="2983"/>
            <a:chExt cx="207" cy="335"/>
          </a:xfrm>
        </p:grpSpPr>
        <p:sp>
          <p:nvSpPr>
            <p:cNvPr id="194685" name="Line 125">
              <a:extLst>
                <a:ext uri="{FF2B5EF4-FFF2-40B4-BE49-F238E27FC236}">
                  <a16:creationId xmlns:a16="http://schemas.microsoft.com/office/drawing/2014/main" id="{7F28F77E-781F-4E40-9AED-D1861378E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8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86" name="Oval 126">
              <a:extLst>
                <a:ext uri="{FF2B5EF4-FFF2-40B4-BE49-F238E27FC236}">
                  <a16:creationId xmlns:a16="http://schemas.microsoft.com/office/drawing/2014/main" id="{708AF664-40EE-457A-9F99-D244FD7EF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87" name="Group 127">
            <a:extLst>
              <a:ext uri="{FF2B5EF4-FFF2-40B4-BE49-F238E27FC236}">
                <a16:creationId xmlns:a16="http://schemas.microsoft.com/office/drawing/2014/main" id="{765CA5F9-A577-4FAE-AE54-88B7B615600E}"/>
              </a:ext>
            </a:extLst>
          </p:cNvPr>
          <p:cNvGrpSpPr>
            <a:grpSpLocks/>
          </p:cNvGrpSpPr>
          <p:nvPr/>
        </p:nvGrpSpPr>
        <p:grpSpPr bwMode="auto">
          <a:xfrm>
            <a:off x="5507038" y="5734051"/>
            <a:ext cx="290512" cy="530225"/>
            <a:chOff x="3187" y="2984"/>
            <a:chExt cx="183" cy="334"/>
          </a:xfrm>
        </p:grpSpPr>
        <p:sp>
          <p:nvSpPr>
            <p:cNvPr id="194688" name="Line 128">
              <a:extLst>
                <a:ext uri="{FF2B5EF4-FFF2-40B4-BE49-F238E27FC236}">
                  <a16:creationId xmlns:a16="http://schemas.microsoft.com/office/drawing/2014/main" id="{A8BD9735-CE9B-475A-8D1A-6B53B85A5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89" name="Oval 129">
              <a:extLst>
                <a:ext uri="{FF2B5EF4-FFF2-40B4-BE49-F238E27FC236}">
                  <a16:creationId xmlns:a16="http://schemas.microsoft.com/office/drawing/2014/main" id="{293AE5DC-2CA1-498E-9B93-27F440AB8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90" name="Group 130">
            <a:extLst>
              <a:ext uri="{FF2B5EF4-FFF2-40B4-BE49-F238E27FC236}">
                <a16:creationId xmlns:a16="http://schemas.microsoft.com/office/drawing/2014/main" id="{A99F619C-2023-4028-B3AD-5B5C61642C7E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5246689"/>
            <a:ext cx="565150" cy="566737"/>
            <a:chOff x="4150" y="2677"/>
            <a:chExt cx="356" cy="357"/>
          </a:xfrm>
        </p:grpSpPr>
        <p:sp>
          <p:nvSpPr>
            <p:cNvPr id="194691" name="Line 131">
              <a:extLst>
                <a:ext uri="{FF2B5EF4-FFF2-40B4-BE49-F238E27FC236}">
                  <a16:creationId xmlns:a16="http://schemas.microsoft.com/office/drawing/2014/main" id="{D1E31EBD-3FCC-4192-B045-207FE799D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677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92" name="Oval 132">
              <a:extLst>
                <a:ext uri="{FF2B5EF4-FFF2-40B4-BE49-F238E27FC236}">
                  <a16:creationId xmlns:a16="http://schemas.microsoft.com/office/drawing/2014/main" id="{252E7AB3-FC07-4792-8ABB-4D23A64E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93" name="Group 133">
            <a:extLst>
              <a:ext uri="{FF2B5EF4-FFF2-40B4-BE49-F238E27FC236}">
                <a16:creationId xmlns:a16="http://schemas.microsoft.com/office/drawing/2014/main" id="{B459EC54-0EE6-47A9-8B52-845A42BF2354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5243513"/>
            <a:ext cx="565150" cy="569912"/>
            <a:chOff x="3793" y="2675"/>
            <a:chExt cx="356" cy="359"/>
          </a:xfrm>
        </p:grpSpPr>
        <p:sp>
          <p:nvSpPr>
            <p:cNvPr id="194694" name="Line 134">
              <a:extLst>
                <a:ext uri="{FF2B5EF4-FFF2-40B4-BE49-F238E27FC236}">
                  <a16:creationId xmlns:a16="http://schemas.microsoft.com/office/drawing/2014/main" id="{ABD0949C-9E82-431C-83E9-D8FC55CE1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1" y="2675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95" name="Oval 135">
              <a:extLst>
                <a:ext uri="{FF2B5EF4-FFF2-40B4-BE49-F238E27FC236}">
                  <a16:creationId xmlns:a16="http://schemas.microsoft.com/office/drawing/2014/main" id="{B8FC43C6-42E8-468D-9806-CD88FDCB7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96" name="Group 136">
            <a:extLst>
              <a:ext uri="{FF2B5EF4-FFF2-40B4-BE49-F238E27FC236}">
                <a16:creationId xmlns:a16="http://schemas.microsoft.com/office/drawing/2014/main" id="{CAA01190-CF0A-4745-B8CA-F79283056AA7}"/>
              </a:ext>
            </a:extLst>
          </p:cNvPr>
          <p:cNvGrpSpPr>
            <a:grpSpLocks/>
          </p:cNvGrpSpPr>
          <p:nvPr/>
        </p:nvGrpSpPr>
        <p:grpSpPr bwMode="auto">
          <a:xfrm>
            <a:off x="5006975" y="5251450"/>
            <a:ext cx="565150" cy="566738"/>
            <a:chOff x="2888" y="2680"/>
            <a:chExt cx="356" cy="357"/>
          </a:xfrm>
        </p:grpSpPr>
        <p:sp>
          <p:nvSpPr>
            <p:cNvPr id="194697" name="Line 137">
              <a:extLst>
                <a:ext uri="{FF2B5EF4-FFF2-40B4-BE49-F238E27FC236}">
                  <a16:creationId xmlns:a16="http://schemas.microsoft.com/office/drawing/2014/main" id="{D75D9DF0-7D21-4A85-8CF6-8F3D07820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680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698" name="Oval 138">
              <a:extLst>
                <a:ext uri="{FF2B5EF4-FFF2-40B4-BE49-F238E27FC236}">
                  <a16:creationId xmlns:a16="http://schemas.microsoft.com/office/drawing/2014/main" id="{28787157-EA37-465F-9F7A-5FE68611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699" name="Group 139">
            <a:extLst>
              <a:ext uri="{FF2B5EF4-FFF2-40B4-BE49-F238E27FC236}">
                <a16:creationId xmlns:a16="http://schemas.microsoft.com/office/drawing/2014/main" id="{CF6E9764-C493-4F26-A632-E980661A7CC3}"/>
              </a:ext>
            </a:extLst>
          </p:cNvPr>
          <p:cNvGrpSpPr>
            <a:grpSpLocks/>
          </p:cNvGrpSpPr>
          <p:nvPr/>
        </p:nvGrpSpPr>
        <p:grpSpPr bwMode="auto">
          <a:xfrm>
            <a:off x="4440238" y="5248276"/>
            <a:ext cx="565150" cy="569913"/>
            <a:chOff x="2531" y="2678"/>
            <a:chExt cx="356" cy="359"/>
          </a:xfrm>
        </p:grpSpPr>
        <p:sp>
          <p:nvSpPr>
            <p:cNvPr id="194700" name="Line 140">
              <a:extLst>
                <a:ext uri="{FF2B5EF4-FFF2-40B4-BE49-F238E27FC236}">
                  <a16:creationId xmlns:a16="http://schemas.microsoft.com/office/drawing/2014/main" id="{F02DFC62-DD38-4A7F-8FD5-C5AFDFCF3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9" y="2678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701" name="Oval 141">
              <a:extLst>
                <a:ext uri="{FF2B5EF4-FFF2-40B4-BE49-F238E27FC236}">
                  <a16:creationId xmlns:a16="http://schemas.microsoft.com/office/drawing/2014/main" id="{35B88546-EE0D-4631-A133-EEB7B9503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702" name="Group 142">
            <a:extLst>
              <a:ext uri="{FF2B5EF4-FFF2-40B4-BE49-F238E27FC236}">
                <a16:creationId xmlns:a16="http://schemas.microsoft.com/office/drawing/2014/main" id="{2AF349C9-BD2C-4DD4-9B8C-11A21F29F671}"/>
              </a:ext>
            </a:extLst>
          </p:cNvPr>
          <p:cNvGrpSpPr>
            <a:grpSpLocks/>
          </p:cNvGrpSpPr>
          <p:nvPr/>
        </p:nvGrpSpPr>
        <p:grpSpPr bwMode="auto">
          <a:xfrm>
            <a:off x="4935538" y="4756150"/>
            <a:ext cx="1077912" cy="560388"/>
            <a:chOff x="2843" y="2368"/>
            <a:chExt cx="679" cy="353"/>
          </a:xfrm>
        </p:grpSpPr>
        <p:sp>
          <p:nvSpPr>
            <p:cNvPr id="194703" name="Line 143">
              <a:extLst>
                <a:ext uri="{FF2B5EF4-FFF2-40B4-BE49-F238E27FC236}">
                  <a16:creationId xmlns:a16="http://schemas.microsoft.com/office/drawing/2014/main" id="{FED33B8C-99CD-4880-A7D2-DC081AA17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7" y="2368"/>
              <a:ext cx="63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704" name="Oval 144">
              <a:extLst>
                <a:ext uri="{FF2B5EF4-FFF2-40B4-BE49-F238E27FC236}">
                  <a16:creationId xmlns:a16="http://schemas.microsoft.com/office/drawing/2014/main" id="{ED9A2BD7-A851-4612-BD46-292AE8B96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615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4705" name="Group 145">
            <a:extLst>
              <a:ext uri="{FF2B5EF4-FFF2-40B4-BE49-F238E27FC236}">
                <a16:creationId xmlns:a16="http://schemas.microsoft.com/office/drawing/2014/main" id="{5F98E89C-81F0-4A47-BCEC-0C5418A9C5F1}"/>
              </a:ext>
            </a:extLst>
          </p:cNvPr>
          <p:cNvGrpSpPr>
            <a:grpSpLocks/>
          </p:cNvGrpSpPr>
          <p:nvPr/>
        </p:nvGrpSpPr>
        <p:grpSpPr bwMode="auto">
          <a:xfrm>
            <a:off x="6029326" y="4759325"/>
            <a:ext cx="1050925" cy="552450"/>
            <a:chOff x="3532" y="2370"/>
            <a:chExt cx="662" cy="348"/>
          </a:xfrm>
        </p:grpSpPr>
        <p:sp>
          <p:nvSpPr>
            <p:cNvPr id="194706" name="Line 146">
              <a:extLst>
                <a:ext uri="{FF2B5EF4-FFF2-40B4-BE49-F238E27FC236}">
                  <a16:creationId xmlns:a16="http://schemas.microsoft.com/office/drawing/2014/main" id="{8479CAF8-BA88-4189-8C52-EA6939503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2370"/>
              <a:ext cx="63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4707" name="Oval 147">
              <a:extLst>
                <a:ext uri="{FF2B5EF4-FFF2-40B4-BE49-F238E27FC236}">
                  <a16:creationId xmlns:a16="http://schemas.microsoft.com/office/drawing/2014/main" id="{8B5934D8-ED51-4DDC-BD2B-FC893D5D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6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4708" name="Oval 148">
            <a:extLst>
              <a:ext uri="{FF2B5EF4-FFF2-40B4-BE49-F238E27FC236}">
                <a16:creationId xmlns:a16="http://schemas.microsoft.com/office/drawing/2014/main" id="{828ACEB9-B051-4519-8B4D-84D247295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0" y="4656139"/>
            <a:ext cx="141288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4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9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7" grpId="0" animBg="1"/>
      <p:bldP spid="194621" grpId="0" animBg="1"/>
      <p:bldP spid="19470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5F76C5CF-9332-4A05-9443-9F23A0B85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3D5D8CE1-1156-4524-8FC1-F88A250B971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34450" y="2051282"/>
            <a:ext cx="8688387" cy="3308350"/>
          </a:xfrm>
        </p:spPr>
        <p:txBody>
          <a:bodyPr vert="horz" lIns="91440" tIns="45720" rIns="0" bIns="45720" rtlCol="0">
            <a:normAutofit fontScale="85000" lnSpcReduction="2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profundidade</a:t>
            </a:r>
          </a:p>
          <a:p>
            <a:pPr marL="1085850" lvl="2"/>
            <a:r>
              <a:rPr lang="pt-BR" altLang="pt-BR" sz="2400" dirty="0"/>
              <a:t>N</a:t>
            </a:r>
            <a:r>
              <a:rPr lang="pt-BR" altLang="pt-BR" sz="2400" i="1" dirty="0"/>
              <a:t>ão é completa</a:t>
            </a:r>
            <a:r>
              <a:rPr lang="pt-BR" altLang="pt-BR" sz="2400" dirty="0"/>
              <a:t> </a:t>
            </a:r>
            <a:r>
              <a:rPr lang="pt-BR" altLang="pt-BR" sz="2400" i="1" dirty="0"/>
              <a:t>nem</a:t>
            </a:r>
            <a:r>
              <a:rPr lang="pt-BR" altLang="pt-BR" sz="2400" dirty="0"/>
              <a:t> </a:t>
            </a:r>
            <a:r>
              <a:rPr lang="pt-BR" altLang="pt-BR" sz="2400" i="1" dirty="0"/>
              <a:t>é ótima</a:t>
            </a:r>
            <a:endParaRPr lang="pt-BR" altLang="pt-BR" sz="2400" dirty="0"/>
          </a:p>
          <a:p>
            <a:pPr marL="1085850" lvl="2"/>
            <a:r>
              <a:rPr lang="pt-BR" altLang="pt-BR" sz="2400" dirty="0"/>
              <a:t>Deve ser evitada quando as árvores geradas são muito </a:t>
            </a:r>
            <a:r>
              <a:rPr lang="pt-BR" altLang="pt-BR" sz="2400" i="1" dirty="0"/>
              <a:t>profundas</a:t>
            </a:r>
            <a:r>
              <a:rPr lang="pt-BR" altLang="pt-BR" sz="2400" dirty="0"/>
              <a:t> ou geram </a:t>
            </a:r>
            <a:r>
              <a:rPr lang="pt-BR" altLang="pt-BR" sz="2400" i="1" dirty="0"/>
              <a:t>caminhos infinitos</a:t>
            </a:r>
            <a:endParaRPr lang="pt-BR" altLang="pt-BR" sz="2400" dirty="0"/>
          </a:p>
          <a:p>
            <a:pPr marL="1085850" lvl="2"/>
            <a:r>
              <a:rPr lang="pt-BR" altLang="pt-BR" sz="2400" dirty="0"/>
              <a:t>Para problemas com várias soluções, pode ser bem mais rápida do que busca em largura</a:t>
            </a:r>
          </a:p>
          <a:p>
            <a:pPr marL="1085850" lvl="2"/>
            <a:r>
              <a:rPr lang="pt-BR" altLang="pt-BR" sz="2400" b="1" dirty="0"/>
              <a:t>Custo de memória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dirty="0"/>
              <a:t>mantém na memória o caminho que está sendo expandido no momento, e os nós irmãos dos nós no caminho</a:t>
            </a:r>
          </a:p>
          <a:p>
            <a:pPr marL="1539875" lvl="3"/>
            <a:r>
              <a:rPr lang="pt-BR" altLang="pt-BR" sz="2000" i="1" dirty="0"/>
              <a:t>O</a:t>
            </a:r>
            <a:r>
              <a:rPr lang="pt-BR" altLang="pt-BR" sz="2000" dirty="0"/>
              <a:t>(</a:t>
            </a:r>
            <a:r>
              <a:rPr lang="pt-BR" altLang="pt-BR" sz="2000" i="1" dirty="0" err="1"/>
              <a:t>b.m</a:t>
            </a:r>
            <a:r>
              <a:rPr lang="pt-BR" altLang="pt-BR" sz="2000" dirty="0"/>
              <a:t>): necessita armazenar apenas </a:t>
            </a:r>
            <a:r>
              <a:rPr lang="pt-BR" altLang="pt-BR" sz="2000" i="1" dirty="0" err="1"/>
              <a:t>b.m</a:t>
            </a:r>
            <a:r>
              <a:rPr lang="pt-BR" altLang="pt-BR" sz="2000" i="1" dirty="0"/>
              <a:t> </a:t>
            </a:r>
            <a:r>
              <a:rPr lang="pt-BR" altLang="pt-BR" sz="2000" dirty="0"/>
              <a:t>nós para um espaço de estados com fator de expansão </a:t>
            </a:r>
            <a:r>
              <a:rPr lang="pt-BR" altLang="pt-BR" sz="2000" i="1" dirty="0"/>
              <a:t>b</a:t>
            </a:r>
            <a:r>
              <a:rPr lang="pt-BR" altLang="pt-BR" sz="2000" dirty="0"/>
              <a:t> e profundidade </a:t>
            </a:r>
            <a:r>
              <a:rPr lang="pt-BR" altLang="pt-BR" sz="2000" i="1" dirty="0"/>
              <a:t>m</a:t>
            </a:r>
            <a:endParaRPr lang="pt-BR" altLang="pt-BR" sz="2000" dirty="0"/>
          </a:p>
          <a:p>
            <a:pPr marL="1539875" lvl="3"/>
            <a:r>
              <a:rPr lang="pt-BR" altLang="pt-BR" sz="2000" i="1" dirty="0"/>
              <a:t>m </a:t>
            </a:r>
            <a:r>
              <a:rPr lang="pt-BR" altLang="pt-BR" sz="2000" dirty="0"/>
              <a:t>pode ser maior que </a:t>
            </a:r>
            <a:r>
              <a:rPr lang="pt-BR" altLang="pt-BR" sz="2000" i="1" dirty="0"/>
              <a:t>d</a:t>
            </a:r>
            <a:r>
              <a:rPr lang="pt-BR" altLang="pt-BR" sz="2000" dirty="0"/>
              <a:t> (profundidade da 1a. solução)</a:t>
            </a:r>
          </a:p>
          <a:p>
            <a:pPr marL="1085850" lvl="2"/>
            <a:r>
              <a:rPr lang="pt-BR" altLang="pt-BR" sz="2400" b="1" dirty="0"/>
              <a:t>Custo de tempo</a:t>
            </a:r>
            <a:r>
              <a:rPr lang="pt-BR" altLang="pt-BR" sz="2400" dirty="0"/>
              <a:t>: </a:t>
            </a:r>
            <a:r>
              <a:rPr lang="pt-BR" altLang="pt-BR" sz="2400" i="1" dirty="0"/>
              <a:t>O</a:t>
            </a:r>
            <a:r>
              <a:rPr lang="pt-BR" altLang="pt-BR" sz="2400" dirty="0"/>
              <a:t>(</a:t>
            </a:r>
            <a:r>
              <a:rPr lang="pt-BR" altLang="pt-BR" sz="2400" i="1" dirty="0" err="1"/>
              <a:t>b</a:t>
            </a:r>
            <a:r>
              <a:rPr lang="pt-BR" altLang="pt-BR" sz="2400" i="1" baseline="30000" dirty="0" err="1"/>
              <a:t>m</a:t>
            </a:r>
            <a:r>
              <a:rPr lang="pt-BR" altLang="pt-BR" sz="2400" dirty="0"/>
              <a:t>)</a:t>
            </a:r>
            <a:r>
              <a:rPr lang="pt-BR" altLang="pt-BR" sz="2400" i="1" dirty="0"/>
              <a:t>,</a:t>
            </a:r>
            <a:r>
              <a:rPr lang="pt-BR" altLang="pt-BR" sz="2400" dirty="0"/>
              <a:t> no pior caso</a:t>
            </a:r>
          </a:p>
          <a:p>
            <a:pPr marL="1085850" lvl="2"/>
            <a:endParaRPr lang="pt-BR" altLang="pt-BR" sz="2400" dirty="0"/>
          </a:p>
          <a:p>
            <a:pPr marL="1539875" lvl="3">
              <a:buNone/>
            </a:pPr>
            <a:endParaRPr lang="pt-BR" altLang="pt-BR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6373E10C-BBFE-4355-BC6E-7CEF0719D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7526" y="43708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3B04AC12-54DC-460B-AE63-ED60855E33B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profundidade limitada</a:t>
            </a:r>
          </a:p>
          <a:p>
            <a:pPr marL="1085850" lvl="2"/>
            <a:r>
              <a:rPr lang="pt-BR" altLang="pt-BR" sz="2400" dirty="0"/>
              <a:t>Evita o problema de caminhos muito longos ou infinitos impondo um limite máximo de profundidade para os caminhos gerados</a:t>
            </a:r>
          </a:p>
          <a:p>
            <a:pPr marL="1085850" lvl="2"/>
            <a:r>
              <a:rPr lang="pt-BR" altLang="pt-BR" sz="2400" dirty="0"/>
              <a:t>Esse limite deve assegurar a completude da busca</a:t>
            </a:r>
          </a:p>
          <a:p>
            <a:pPr marL="1539875" lvl="3">
              <a:buNone/>
            </a:pPr>
            <a:r>
              <a:rPr lang="pt-BR" altLang="pt-BR" sz="2000" i="1" dirty="0"/>
              <a:t>	l </a:t>
            </a:r>
            <a:r>
              <a:rPr lang="pt-BR" altLang="pt-BR" sz="2000" dirty="0">
                <a:latin typeface="Symbol" panose="05050102010706020507" pitchFamily="18" charset="2"/>
              </a:rPr>
              <a:t>³</a:t>
            </a:r>
            <a:r>
              <a:rPr lang="pt-BR" altLang="pt-BR" sz="2000" dirty="0"/>
              <a:t> </a:t>
            </a:r>
            <a:r>
              <a:rPr lang="pt-BR" altLang="pt-BR" sz="2000" i="1" dirty="0"/>
              <a:t>d,</a:t>
            </a:r>
            <a:r>
              <a:rPr lang="pt-BR" altLang="pt-BR" sz="2000" dirty="0"/>
              <a:t> onde </a:t>
            </a:r>
            <a:r>
              <a:rPr lang="pt-BR" altLang="pt-BR" sz="2000" i="1" dirty="0"/>
              <a:t>l</a:t>
            </a:r>
            <a:r>
              <a:rPr lang="pt-BR" altLang="pt-BR" sz="2000" dirty="0"/>
              <a:t> é o limite de profundidade e </a:t>
            </a:r>
            <a:r>
              <a:rPr lang="pt-BR" altLang="pt-BR" sz="2000" i="1" dirty="0"/>
              <a:t>d </a:t>
            </a:r>
            <a:r>
              <a:rPr lang="pt-BR" altLang="pt-BR" sz="2000" dirty="0"/>
              <a:t>é a profundidade da primeira solução do problema</a:t>
            </a:r>
          </a:p>
          <a:p>
            <a:pPr marL="1085850" lvl="2"/>
            <a:r>
              <a:rPr lang="pt-BR" altLang="pt-BR" sz="2400" dirty="0"/>
              <a:t>Não é </a:t>
            </a:r>
            <a:r>
              <a:rPr lang="pt-BR" altLang="pt-BR" sz="2400" i="1" dirty="0"/>
              <a:t>ótima</a:t>
            </a:r>
            <a:r>
              <a:rPr lang="pt-BR" altLang="pt-BR" sz="2400" dirty="0"/>
              <a:t> (= busca em profundidade)</a:t>
            </a:r>
          </a:p>
        </p:txBody>
      </p:sp>
      <p:grpSp>
        <p:nvGrpSpPr>
          <p:cNvPr id="196612" name="Group 4">
            <a:extLst>
              <a:ext uri="{FF2B5EF4-FFF2-40B4-BE49-F238E27FC236}">
                <a16:creationId xmlns:a16="http://schemas.microsoft.com/office/drawing/2014/main" id="{272E1B46-EE17-4486-9AA4-2D6633F79F48}"/>
              </a:ext>
            </a:extLst>
          </p:cNvPr>
          <p:cNvGrpSpPr>
            <a:grpSpLocks/>
          </p:cNvGrpSpPr>
          <p:nvPr/>
        </p:nvGrpSpPr>
        <p:grpSpPr bwMode="auto">
          <a:xfrm>
            <a:off x="4875213" y="4883150"/>
            <a:ext cx="3625850" cy="1608138"/>
            <a:chOff x="3189" y="2641"/>
            <a:chExt cx="2284" cy="1013"/>
          </a:xfrm>
        </p:grpSpPr>
        <p:grpSp>
          <p:nvGrpSpPr>
            <p:cNvPr id="58392" name="Group 5">
              <a:extLst>
                <a:ext uri="{FF2B5EF4-FFF2-40B4-BE49-F238E27FC236}">
                  <a16:creationId xmlns:a16="http://schemas.microsoft.com/office/drawing/2014/main" id="{1631F7EC-33DE-4AB0-9BB4-279EE6816D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7" y="3319"/>
              <a:ext cx="207" cy="335"/>
              <a:chOff x="3643" y="2983"/>
              <a:chExt cx="207" cy="335"/>
            </a:xfrm>
          </p:grpSpPr>
          <p:sp>
            <p:nvSpPr>
              <p:cNvPr id="196614" name="Line 6">
                <a:extLst>
                  <a:ext uri="{FF2B5EF4-FFF2-40B4-BE49-F238E27FC236}">
                    <a16:creationId xmlns:a16="http://schemas.microsoft.com/office/drawing/2014/main" id="{4242BE48-722F-4737-86CC-E88231F43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15" name="Oval 7">
                <a:extLst>
                  <a:ext uri="{FF2B5EF4-FFF2-40B4-BE49-F238E27FC236}">
                    <a16:creationId xmlns:a16="http://schemas.microsoft.com/office/drawing/2014/main" id="{366B5EBB-7DC8-443D-9272-5570526C3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3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3" name="Group 8">
              <a:extLst>
                <a:ext uri="{FF2B5EF4-FFF2-40B4-BE49-F238E27FC236}">
                  <a16:creationId xmlns:a16="http://schemas.microsoft.com/office/drawing/2014/main" id="{0FEF55C4-1F59-41DD-8E11-3F30F6F15D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4" y="3320"/>
              <a:ext cx="183" cy="334"/>
              <a:chOff x="3850" y="2984"/>
              <a:chExt cx="183" cy="334"/>
            </a:xfrm>
          </p:grpSpPr>
          <p:sp>
            <p:nvSpPr>
              <p:cNvPr id="196617" name="Line 9">
                <a:extLst>
                  <a:ext uri="{FF2B5EF4-FFF2-40B4-BE49-F238E27FC236}">
                    <a16:creationId xmlns:a16="http://schemas.microsoft.com/office/drawing/2014/main" id="{1BA6C848-0F23-4B95-8F01-26831A452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18" name="Oval 10">
                <a:extLst>
                  <a:ext uri="{FF2B5EF4-FFF2-40B4-BE49-F238E27FC236}">
                    <a16:creationId xmlns:a16="http://schemas.microsoft.com/office/drawing/2014/main" id="{E3D90957-C003-4BBD-BE44-10546DFCD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4" name="Group 11">
              <a:extLst>
                <a:ext uri="{FF2B5EF4-FFF2-40B4-BE49-F238E27FC236}">
                  <a16:creationId xmlns:a16="http://schemas.microsoft.com/office/drawing/2014/main" id="{1F169CA3-85B9-40C6-9FF5-5D9549CE4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" y="3319"/>
              <a:ext cx="207" cy="335"/>
              <a:chOff x="4259" y="2983"/>
              <a:chExt cx="207" cy="335"/>
            </a:xfrm>
          </p:grpSpPr>
          <p:sp>
            <p:nvSpPr>
              <p:cNvPr id="196620" name="Line 12">
                <a:extLst>
                  <a:ext uri="{FF2B5EF4-FFF2-40B4-BE49-F238E27FC236}">
                    <a16:creationId xmlns:a16="http://schemas.microsoft.com/office/drawing/2014/main" id="{EE2BD15A-5D8C-4234-9813-EDB21AE00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7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21" name="Oval 13">
                <a:extLst>
                  <a:ext uri="{FF2B5EF4-FFF2-40B4-BE49-F238E27FC236}">
                    <a16:creationId xmlns:a16="http://schemas.microsoft.com/office/drawing/2014/main" id="{8C3D0517-6B57-4D4A-A831-AF461D90A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5" name="Group 14">
              <a:extLst>
                <a:ext uri="{FF2B5EF4-FFF2-40B4-BE49-F238E27FC236}">
                  <a16:creationId xmlns:a16="http://schemas.microsoft.com/office/drawing/2014/main" id="{D8ADD4AB-6281-4A76-9C38-147371293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0" y="3320"/>
              <a:ext cx="183" cy="334"/>
              <a:chOff x="4466" y="2984"/>
              <a:chExt cx="183" cy="334"/>
            </a:xfrm>
          </p:grpSpPr>
          <p:sp>
            <p:nvSpPr>
              <p:cNvPr id="196623" name="Line 15">
                <a:extLst>
                  <a:ext uri="{FF2B5EF4-FFF2-40B4-BE49-F238E27FC236}">
                    <a16:creationId xmlns:a16="http://schemas.microsoft.com/office/drawing/2014/main" id="{024FEFCE-1B55-4E0F-A7EB-FF39D67D6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6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24" name="Oval 16">
                <a:extLst>
                  <a:ext uri="{FF2B5EF4-FFF2-40B4-BE49-F238E27FC236}">
                    <a16:creationId xmlns:a16="http://schemas.microsoft.com/office/drawing/2014/main" id="{916B825F-C9AA-4402-8E26-4B9E759B7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6" name="Group 17">
              <a:extLst>
                <a:ext uri="{FF2B5EF4-FFF2-40B4-BE49-F238E27FC236}">
                  <a16:creationId xmlns:a16="http://schemas.microsoft.com/office/drawing/2014/main" id="{927F0EC9-A2A5-4F38-8EB5-5E9F5DB40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9" y="3319"/>
              <a:ext cx="207" cy="335"/>
              <a:chOff x="2365" y="2983"/>
              <a:chExt cx="207" cy="335"/>
            </a:xfrm>
          </p:grpSpPr>
          <p:sp>
            <p:nvSpPr>
              <p:cNvPr id="196626" name="Line 18">
                <a:extLst>
                  <a:ext uri="{FF2B5EF4-FFF2-40B4-BE49-F238E27FC236}">
                    <a16:creationId xmlns:a16="http://schemas.microsoft.com/office/drawing/2014/main" id="{6A5EA88B-552D-49EE-AC8C-FB22797C5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13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27" name="Oval 19">
                <a:extLst>
                  <a:ext uri="{FF2B5EF4-FFF2-40B4-BE49-F238E27FC236}">
                    <a16:creationId xmlns:a16="http://schemas.microsoft.com/office/drawing/2014/main" id="{19620C72-5C3B-4A50-A946-71D98EE06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7" name="Group 20">
              <a:extLst>
                <a:ext uri="{FF2B5EF4-FFF2-40B4-BE49-F238E27FC236}">
                  <a16:creationId xmlns:a16="http://schemas.microsoft.com/office/drawing/2014/main" id="{899EE259-8640-47A7-9971-9D94AEB8EF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" y="3320"/>
              <a:ext cx="183" cy="334"/>
              <a:chOff x="2572" y="2984"/>
              <a:chExt cx="183" cy="334"/>
            </a:xfrm>
          </p:grpSpPr>
          <p:sp>
            <p:nvSpPr>
              <p:cNvPr id="196629" name="Line 21">
                <a:extLst>
                  <a:ext uri="{FF2B5EF4-FFF2-40B4-BE49-F238E27FC236}">
                    <a16:creationId xmlns:a16="http://schemas.microsoft.com/office/drawing/2014/main" id="{26962C13-294A-44DA-9E94-10F2A2BEE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2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30" name="Oval 22">
                <a:extLst>
                  <a:ext uri="{FF2B5EF4-FFF2-40B4-BE49-F238E27FC236}">
                    <a16:creationId xmlns:a16="http://schemas.microsoft.com/office/drawing/2014/main" id="{7559E201-8F59-4B06-AC5A-C9FF8CFC7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8" name="Group 23">
              <a:extLst>
                <a:ext uri="{FF2B5EF4-FFF2-40B4-BE49-F238E27FC236}">
                  <a16:creationId xmlns:a16="http://schemas.microsoft.com/office/drawing/2014/main" id="{435134B3-8B26-4092-88B0-819DE8787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" y="3319"/>
              <a:ext cx="207" cy="335"/>
              <a:chOff x="2980" y="2983"/>
              <a:chExt cx="207" cy="335"/>
            </a:xfrm>
          </p:grpSpPr>
          <p:sp>
            <p:nvSpPr>
              <p:cNvPr id="196632" name="Line 24">
                <a:extLst>
                  <a:ext uri="{FF2B5EF4-FFF2-40B4-BE49-F238E27FC236}">
                    <a16:creationId xmlns:a16="http://schemas.microsoft.com/office/drawing/2014/main" id="{D924BE09-86AD-487B-A3F7-9DF8DB487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8" y="2983"/>
                <a:ext cx="159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33" name="Oval 25">
                <a:extLst>
                  <a:ext uri="{FF2B5EF4-FFF2-40B4-BE49-F238E27FC236}">
                    <a16:creationId xmlns:a16="http://schemas.microsoft.com/office/drawing/2014/main" id="{52D822AB-2EB6-4DB1-A9DC-E2CC161FE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399" name="Group 26">
              <a:extLst>
                <a:ext uri="{FF2B5EF4-FFF2-40B4-BE49-F238E27FC236}">
                  <a16:creationId xmlns:a16="http://schemas.microsoft.com/office/drawing/2014/main" id="{90CF32F8-EED1-4812-AD7D-04839E0BB9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7" y="3320"/>
              <a:ext cx="183" cy="334"/>
              <a:chOff x="3187" y="2984"/>
              <a:chExt cx="183" cy="334"/>
            </a:xfrm>
          </p:grpSpPr>
          <p:sp>
            <p:nvSpPr>
              <p:cNvPr id="196635" name="Line 27">
                <a:extLst>
                  <a:ext uri="{FF2B5EF4-FFF2-40B4-BE49-F238E27FC236}">
                    <a16:creationId xmlns:a16="http://schemas.microsoft.com/office/drawing/2014/main" id="{2F9982BF-7351-4F47-8240-098B503E8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7" y="2984"/>
                <a:ext cx="159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36" name="Oval 28">
                <a:extLst>
                  <a:ext uri="{FF2B5EF4-FFF2-40B4-BE49-F238E27FC236}">
                    <a16:creationId xmlns:a16="http://schemas.microsoft.com/office/drawing/2014/main" id="{901EB324-3E4F-4384-8EE0-4FC3BDDB7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" y="32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0" name="Group 29">
              <a:extLst>
                <a:ext uri="{FF2B5EF4-FFF2-40B4-BE49-F238E27FC236}">
                  <a16:creationId xmlns:a16="http://schemas.microsoft.com/office/drawing/2014/main" id="{60D1E876-65BF-4DC7-A8B1-033B469E6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4" y="3013"/>
              <a:ext cx="356" cy="357"/>
              <a:chOff x="4150" y="2677"/>
              <a:chExt cx="356" cy="357"/>
            </a:xfrm>
          </p:grpSpPr>
          <p:sp>
            <p:nvSpPr>
              <p:cNvPr id="196638" name="Line 30">
                <a:extLst>
                  <a:ext uri="{FF2B5EF4-FFF2-40B4-BE49-F238E27FC236}">
                    <a16:creationId xmlns:a16="http://schemas.microsoft.com/office/drawing/2014/main" id="{B07E6CC1-FCD0-46C6-8847-3A682D58B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2677"/>
                <a:ext cx="308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39" name="Oval 31">
                <a:extLst>
                  <a:ext uri="{FF2B5EF4-FFF2-40B4-BE49-F238E27FC236}">
                    <a16:creationId xmlns:a16="http://schemas.microsoft.com/office/drawing/2014/main" id="{F2FF4176-C0CC-4234-B87C-449124688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7" y="292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1" name="Group 32">
              <a:extLst>
                <a:ext uri="{FF2B5EF4-FFF2-40B4-BE49-F238E27FC236}">
                  <a16:creationId xmlns:a16="http://schemas.microsoft.com/office/drawing/2014/main" id="{7FBA2B05-D248-4ACE-AD9A-B7E5E6508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" y="3011"/>
              <a:ext cx="356" cy="359"/>
              <a:chOff x="3793" y="2675"/>
              <a:chExt cx="356" cy="359"/>
            </a:xfrm>
          </p:grpSpPr>
          <p:sp>
            <p:nvSpPr>
              <p:cNvPr id="196641" name="Line 33">
                <a:extLst>
                  <a:ext uri="{FF2B5EF4-FFF2-40B4-BE49-F238E27FC236}">
                    <a16:creationId xmlns:a16="http://schemas.microsoft.com/office/drawing/2014/main" id="{2B2D6C25-2FF0-4F6A-959F-D71D1C837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1" y="2675"/>
                <a:ext cx="308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42" name="Oval 34">
                <a:extLst>
                  <a:ext uri="{FF2B5EF4-FFF2-40B4-BE49-F238E27FC236}">
                    <a16:creationId xmlns:a16="http://schemas.microsoft.com/office/drawing/2014/main" id="{CCEDB658-6CB3-4DE2-B2E7-0B2AE34A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92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2" name="Group 35">
              <a:extLst>
                <a:ext uri="{FF2B5EF4-FFF2-40B4-BE49-F238E27FC236}">
                  <a16:creationId xmlns:a16="http://schemas.microsoft.com/office/drawing/2014/main" id="{CC4048BB-7811-4833-A5C7-3CA5AB11E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3016"/>
              <a:ext cx="356" cy="357"/>
              <a:chOff x="2888" y="2680"/>
              <a:chExt cx="356" cy="357"/>
            </a:xfrm>
          </p:grpSpPr>
          <p:sp>
            <p:nvSpPr>
              <p:cNvPr id="196644" name="Line 36">
                <a:extLst>
                  <a:ext uri="{FF2B5EF4-FFF2-40B4-BE49-F238E27FC236}">
                    <a16:creationId xmlns:a16="http://schemas.microsoft.com/office/drawing/2014/main" id="{66496C6B-F45B-47C3-BC84-B25C42BB8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8" y="2680"/>
                <a:ext cx="308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45" name="Oval 37">
                <a:extLst>
                  <a:ext uri="{FF2B5EF4-FFF2-40B4-BE49-F238E27FC236}">
                    <a16:creationId xmlns:a16="http://schemas.microsoft.com/office/drawing/2014/main" id="{95967E2C-13D2-4591-A211-4D2965FF2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293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3" name="Group 38">
              <a:extLst>
                <a:ext uri="{FF2B5EF4-FFF2-40B4-BE49-F238E27FC236}">
                  <a16:creationId xmlns:a16="http://schemas.microsoft.com/office/drawing/2014/main" id="{BD5C153B-8AF4-475E-846C-B6FC77EB5B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5" y="3014"/>
              <a:ext cx="356" cy="359"/>
              <a:chOff x="2531" y="2678"/>
              <a:chExt cx="356" cy="359"/>
            </a:xfrm>
          </p:grpSpPr>
          <p:sp>
            <p:nvSpPr>
              <p:cNvPr id="196647" name="Line 39">
                <a:extLst>
                  <a:ext uri="{FF2B5EF4-FFF2-40B4-BE49-F238E27FC236}">
                    <a16:creationId xmlns:a16="http://schemas.microsoft.com/office/drawing/2014/main" id="{306E331B-ABAE-44C8-8136-74D4C82F8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79" y="2678"/>
                <a:ext cx="308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48" name="Oval 40">
                <a:extLst>
                  <a:ext uri="{FF2B5EF4-FFF2-40B4-BE49-F238E27FC236}">
                    <a16:creationId xmlns:a16="http://schemas.microsoft.com/office/drawing/2014/main" id="{4C487626-FAF7-4FDF-8A22-0B9F831A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" y="293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4" name="Group 41">
              <a:extLst>
                <a:ext uri="{FF2B5EF4-FFF2-40B4-BE49-F238E27FC236}">
                  <a16:creationId xmlns:a16="http://schemas.microsoft.com/office/drawing/2014/main" id="{EB184687-D257-49E4-B88D-D93216668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704"/>
              <a:ext cx="679" cy="353"/>
              <a:chOff x="2843" y="2368"/>
              <a:chExt cx="679" cy="353"/>
            </a:xfrm>
          </p:grpSpPr>
          <p:sp>
            <p:nvSpPr>
              <p:cNvPr id="196650" name="Line 42">
                <a:extLst>
                  <a:ext uri="{FF2B5EF4-FFF2-40B4-BE49-F238E27FC236}">
                    <a16:creationId xmlns:a16="http://schemas.microsoft.com/office/drawing/2014/main" id="{DBE6D1B5-8002-4DAB-B557-577ED6D00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7" y="2368"/>
                <a:ext cx="635" cy="306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51" name="Oval 43">
                <a:extLst>
                  <a:ext uri="{FF2B5EF4-FFF2-40B4-BE49-F238E27FC236}">
                    <a16:creationId xmlns:a16="http://schemas.microsoft.com/office/drawing/2014/main" id="{267945A6-CC21-4527-AD7E-4F20F0CCD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3" y="261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58405" name="Group 44">
              <a:extLst>
                <a:ext uri="{FF2B5EF4-FFF2-40B4-BE49-F238E27FC236}">
                  <a16:creationId xmlns:a16="http://schemas.microsoft.com/office/drawing/2014/main" id="{CCA19A2D-4874-4EC0-AC5F-852CF050B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6" y="2706"/>
              <a:ext cx="662" cy="348"/>
              <a:chOff x="3532" y="2370"/>
              <a:chExt cx="662" cy="348"/>
            </a:xfrm>
          </p:grpSpPr>
          <p:sp>
            <p:nvSpPr>
              <p:cNvPr id="196653" name="Line 45">
                <a:extLst>
                  <a:ext uri="{FF2B5EF4-FFF2-40B4-BE49-F238E27FC236}">
                    <a16:creationId xmlns:a16="http://schemas.microsoft.com/office/drawing/2014/main" id="{468CBABA-C5E3-457F-AC06-ECEB2AD34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2" y="2370"/>
                <a:ext cx="635" cy="305"/>
              </a:xfrm>
              <a:prstGeom prst="line">
                <a:avLst/>
              </a:prstGeom>
              <a:noFill/>
              <a:ln w="28575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96654" name="Oval 46">
                <a:extLst>
                  <a:ext uri="{FF2B5EF4-FFF2-40B4-BE49-F238E27FC236}">
                    <a16:creationId xmlns:a16="http://schemas.microsoft.com/office/drawing/2014/main" id="{536034C0-5596-414E-9B00-C7DB7301C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" y="261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96655" name="Oval 47">
              <a:extLst>
                <a:ext uri="{FF2B5EF4-FFF2-40B4-BE49-F238E27FC236}">
                  <a16:creationId xmlns:a16="http://schemas.microsoft.com/office/drawing/2014/main" id="{DD116D53-4C16-4D5B-BDCB-5D30D53E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641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56" name="Group 48">
            <a:extLst>
              <a:ext uri="{FF2B5EF4-FFF2-40B4-BE49-F238E27FC236}">
                <a16:creationId xmlns:a16="http://schemas.microsoft.com/office/drawing/2014/main" id="{EF4BA140-EF8F-45C3-89F0-8137521DD324}"/>
              </a:ext>
            </a:extLst>
          </p:cNvPr>
          <p:cNvGrpSpPr>
            <a:grpSpLocks/>
          </p:cNvGrpSpPr>
          <p:nvPr/>
        </p:nvGrpSpPr>
        <p:grpSpPr bwMode="auto">
          <a:xfrm>
            <a:off x="7712075" y="5476875"/>
            <a:ext cx="565150" cy="566738"/>
            <a:chOff x="4150" y="2677"/>
            <a:chExt cx="356" cy="357"/>
          </a:xfrm>
        </p:grpSpPr>
        <p:sp>
          <p:nvSpPr>
            <p:cNvPr id="196657" name="Line 49">
              <a:extLst>
                <a:ext uri="{FF2B5EF4-FFF2-40B4-BE49-F238E27FC236}">
                  <a16:creationId xmlns:a16="http://schemas.microsoft.com/office/drawing/2014/main" id="{759DF31A-BD09-4935-9711-A14643DF1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677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58" name="Oval 50">
              <a:extLst>
                <a:ext uri="{FF2B5EF4-FFF2-40B4-BE49-F238E27FC236}">
                  <a16:creationId xmlns:a16="http://schemas.microsoft.com/office/drawing/2014/main" id="{32A08EA8-FA5F-4199-9E1C-1A7D86A2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59" name="Group 51">
            <a:extLst>
              <a:ext uri="{FF2B5EF4-FFF2-40B4-BE49-F238E27FC236}">
                <a16:creationId xmlns:a16="http://schemas.microsoft.com/office/drawing/2014/main" id="{48310A2A-D62C-4F92-8862-7C72E9755ABA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5473701"/>
            <a:ext cx="565150" cy="569913"/>
            <a:chOff x="3793" y="2675"/>
            <a:chExt cx="356" cy="359"/>
          </a:xfrm>
        </p:grpSpPr>
        <p:sp>
          <p:nvSpPr>
            <p:cNvPr id="196660" name="Line 52">
              <a:extLst>
                <a:ext uri="{FF2B5EF4-FFF2-40B4-BE49-F238E27FC236}">
                  <a16:creationId xmlns:a16="http://schemas.microsoft.com/office/drawing/2014/main" id="{6A088DB9-87E5-42B3-8E6E-C1D366C70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1" y="2675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61" name="Oval 53">
              <a:extLst>
                <a:ext uri="{FF2B5EF4-FFF2-40B4-BE49-F238E27FC236}">
                  <a16:creationId xmlns:a16="http://schemas.microsoft.com/office/drawing/2014/main" id="{5338A581-88B3-4161-B420-5FBD362DD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62" name="Group 54">
            <a:extLst>
              <a:ext uri="{FF2B5EF4-FFF2-40B4-BE49-F238E27FC236}">
                <a16:creationId xmlns:a16="http://schemas.microsoft.com/office/drawing/2014/main" id="{E5EE9D00-3DEC-4CAF-9237-3CAF92FA77B8}"/>
              </a:ext>
            </a:extLst>
          </p:cNvPr>
          <p:cNvGrpSpPr>
            <a:grpSpLocks/>
          </p:cNvGrpSpPr>
          <p:nvPr/>
        </p:nvGrpSpPr>
        <p:grpSpPr bwMode="auto">
          <a:xfrm>
            <a:off x="5708650" y="5481639"/>
            <a:ext cx="565150" cy="566737"/>
            <a:chOff x="2888" y="2680"/>
            <a:chExt cx="356" cy="357"/>
          </a:xfrm>
        </p:grpSpPr>
        <p:sp>
          <p:nvSpPr>
            <p:cNvPr id="196663" name="Line 55">
              <a:extLst>
                <a:ext uri="{FF2B5EF4-FFF2-40B4-BE49-F238E27FC236}">
                  <a16:creationId xmlns:a16="http://schemas.microsoft.com/office/drawing/2014/main" id="{EED62047-294D-44E0-928F-F844E4210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680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64" name="Oval 56">
              <a:extLst>
                <a:ext uri="{FF2B5EF4-FFF2-40B4-BE49-F238E27FC236}">
                  <a16:creationId xmlns:a16="http://schemas.microsoft.com/office/drawing/2014/main" id="{7478AEF3-CCC2-4737-8CAE-9A0B1AAC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65" name="Group 57">
            <a:extLst>
              <a:ext uri="{FF2B5EF4-FFF2-40B4-BE49-F238E27FC236}">
                <a16:creationId xmlns:a16="http://schemas.microsoft.com/office/drawing/2014/main" id="{53787CA9-5D8F-4156-99CF-3E63CCDCE559}"/>
              </a:ext>
            </a:extLst>
          </p:cNvPr>
          <p:cNvGrpSpPr>
            <a:grpSpLocks/>
          </p:cNvGrpSpPr>
          <p:nvPr/>
        </p:nvGrpSpPr>
        <p:grpSpPr bwMode="auto">
          <a:xfrm>
            <a:off x="5141913" y="5478463"/>
            <a:ext cx="565150" cy="569912"/>
            <a:chOff x="2531" y="2678"/>
            <a:chExt cx="356" cy="359"/>
          </a:xfrm>
        </p:grpSpPr>
        <p:sp>
          <p:nvSpPr>
            <p:cNvPr id="196666" name="Line 58">
              <a:extLst>
                <a:ext uri="{FF2B5EF4-FFF2-40B4-BE49-F238E27FC236}">
                  <a16:creationId xmlns:a16="http://schemas.microsoft.com/office/drawing/2014/main" id="{6A5211F1-1C91-4A80-AF2E-220032B02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9" y="2678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67" name="Oval 59">
              <a:extLst>
                <a:ext uri="{FF2B5EF4-FFF2-40B4-BE49-F238E27FC236}">
                  <a16:creationId xmlns:a16="http://schemas.microsoft.com/office/drawing/2014/main" id="{74B8E1AC-0EF2-4343-9E32-EE5AF6E05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68" name="Group 60">
            <a:extLst>
              <a:ext uri="{FF2B5EF4-FFF2-40B4-BE49-F238E27FC236}">
                <a16:creationId xmlns:a16="http://schemas.microsoft.com/office/drawing/2014/main" id="{F86B06C0-2A39-4A23-897F-4BA423955F03}"/>
              </a:ext>
            </a:extLst>
          </p:cNvPr>
          <p:cNvGrpSpPr>
            <a:grpSpLocks/>
          </p:cNvGrpSpPr>
          <p:nvPr/>
        </p:nvGrpSpPr>
        <p:grpSpPr bwMode="auto">
          <a:xfrm>
            <a:off x="5637213" y="4986339"/>
            <a:ext cx="1077912" cy="560387"/>
            <a:chOff x="2843" y="2368"/>
            <a:chExt cx="679" cy="353"/>
          </a:xfrm>
        </p:grpSpPr>
        <p:sp>
          <p:nvSpPr>
            <p:cNvPr id="196669" name="Line 61">
              <a:extLst>
                <a:ext uri="{FF2B5EF4-FFF2-40B4-BE49-F238E27FC236}">
                  <a16:creationId xmlns:a16="http://schemas.microsoft.com/office/drawing/2014/main" id="{FB087AEB-B8A4-4A34-8E73-D93F6451C8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7" y="2368"/>
              <a:ext cx="63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70" name="Oval 62">
              <a:extLst>
                <a:ext uri="{FF2B5EF4-FFF2-40B4-BE49-F238E27FC236}">
                  <a16:creationId xmlns:a16="http://schemas.microsoft.com/office/drawing/2014/main" id="{B3467DBC-5FD5-4D7F-9C50-08BC01E6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615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6671" name="Group 63">
            <a:extLst>
              <a:ext uri="{FF2B5EF4-FFF2-40B4-BE49-F238E27FC236}">
                <a16:creationId xmlns:a16="http://schemas.microsoft.com/office/drawing/2014/main" id="{632F4AA6-CC98-4526-B80F-64ACE836AAA7}"/>
              </a:ext>
            </a:extLst>
          </p:cNvPr>
          <p:cNvGrpSpPr>
            <a:grpSpLocks/>
          </p:cNvGrpSpPr>
          <p:nvPr/>
        </p:nvGrpSpPr>
        <p:grpSpPr bwMode="auto">
          <a:xfrm>
            <a:off x="6731001" y="4989513"/>
            <a:ext cx="1050925" cy="552450"/>
            <a:chOff x="3532" y="2370"/>
            <a:chExt cx="662" cy="348"/>
          </a:xfrm>
        </p:grpSpPr>
        <p:sp>
          <p:nvSpPr>
            <p:cNvPr id="196672" name="Line 64">
              <a:extLst>
                <a:ext uri="{FF2B5EF4-FFF2-40B4-BE49-F238E27FC236}">
                  <a16:creationId xmlns:a16="http://schemas.microsoft.com/office/drawing/2014/main" id="{16A3D236-9C75-4103-8BC3-78E8D2FA7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2370"/>
              <a:ext cx="63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6673" name="Oval 65">
              <a:extLst>
                <a:ext uri="{FF2B5EF4-FFF2-40B4-BE49-F238E27FC236}">
                  <a16:creationId xmlns:a16="http://schemas.microsoft.com/office/drawing/2014/main" id="{18B4C606-4F13-4C71-B63C-24983D373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6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6674" name="Oval 66">
            <a:extLst>
              <a:ext uri="{FF2B5EF4-FFF2-40B4-BE49-F238E27FC236}">
                <a16:creationId xmlns:a16="http://schemas.microsoft.com/office/drawing/2014/main" id="{C8FD9B94-FD44-4FC6-9BB4-0792E8D4C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4886326"/>
            <a:ext cx="141288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6675" name="Rectangle 67">
            <a:extLst>
              <a:ext uri="{FF2B5EF4-FFF2-40B4-BE49-F238E27FC236}">
                <a16:creationId xmlns:a16="http://schemas.microsoft.com/office/drawing/2014/main" id="{2B0BBDB7-2CBF-4EC5-A10A-B19E2B272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4921251"/>
            <a:ext cx="3506788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defRPr/>
            </a:pPr>
            <a:r>
              <a:rPr kumimoji="1" lang="pt-BR">
                <a:latin typeface="Times New Roman" charset="0"/>
                <a:ea typeface="ＭＳ Ｐゴシック" charset="0"/>
              </a:rPr>
              <a:t>Para profundidade = 2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6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6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6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74" grpId="0" animBg="1"/>
      <p:bldP spid="19667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634915BB-00BF-499D-9367-2DCCA0DE7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721EA6F3-1001-432A-8531-C41E329BD7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16695" y="2042404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profundidade limitada</a:t>
            </a:r>
          </a:p>
          <a:p>
            <a:pPr marL="1085850" lvl="2"/>
            <a:r>
              <a:rPr lang="pt-BR" altLang="pt-BR" sz="2400" b="1" dirty="0"/>
              <a:t>Complexidade de tempo e de espaço</a:t>
            </a:r>
            <a:r>
              <a:rPr lang="pt-BR" altLang="pt-BR" sz="2400" dirty="0"/>
              <a:t>: </a:t>
            </a:r>
          </a:p>
          <a:p>
            <a:pPr marL="1539875" lvl="3"/>
            <a:r>
              <a:rPr lang="pt-BR" altLang="pt-BR" sz="2000" dirty="0"/>
              <a:t>Necessita armazenar apenas </a:t>
            </a:r>
            <a:r>
              <a:rPr lang="pt-BR" altLang="pt-BR" sz="2000" i="1" dirty="0" err="1"/>
              <a:t>b.l</a:t>
            </a:r>
            <a:r>
              <a:rPr lang="pt-BR" altLang="pt-BR" sz="2000" dirty="0"/>
              <a:t> nós para um espaço de estados com fator expansão </a:t>
            </a:r>
            <a:r>
              <a:rPr lang="pt-BR" altLang="pt-BR" sz="2000" i="1" dirty="0"/>
              <a:t>b</a:t>
            </a:r>
            <a:r>
              <a:rPr lang="pt-BR" altLang="pt-BR" sz="2000" dirty="0"/>
              <a:t> </a:t>
            </a:r>
          </a:p>
          <a:p>
            <a:pPr marL="1539875" lvl="3"/>
            <a:r>
              <a:rPr lang="pt-BR" altLang="pt-BR" sz="2000" dirty="0"/>
              <a:t>Similar a da busca em profundidade: </a:t>
            </a:r>
            <a:r>
              <a:rPr lang="pt-BR" altLang="pt-BR" sz="2000" i="1" dirty="0"/>
              <a:t>O</a:t>
            </a:r>
            <a:r>
              <a:rPr lang="pt-BR" altLang="pt-BR" sz="2000" dirty="0"/>
              <a:t>(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l</a:t>
            </a:r>
            <a:r>
              <a:rPr lang="pt-BR" altLang="pt-BR" sz="2000" dirty="0"/>
              <a:t>), onde </a:t>
            </a:r>
            <a:r>
              <a:rPr lang="pt-BR" altLang="pt-BR" sz="2000" i="1" dirty="0"/>
              <a:t>l</a:t>
            </a:r>
            <a:r>
              <a:rPr lang="pt-BR" altLang="pt-BR" sz="2000" dirty="0"/>
              <a:t> é o limite de profundidade </a:t>
            </a:r>
          </a:p>
          <a:p>
            <a:pPr marL="1085850" lvl="2"/>
            <a:r>
              <a:rPr lang="pt-BR" altLang="pt-BR" sz="2400" b="1" dirty="0"/>
              <a:t>Problema</a:t>
            </a:r>
            <a:r>
              <a:rPr lang="pt-BR" altLang="pt-BR" sz="2400" dirty="0"/>
              <a:t>: </a:t>
            </a:r>
          </a:p>
          <a:p>
            <a:pPr marL="1539875" lvl="3">
              <a:buNone/>
            </a:pPr>
            <a:r>
              <a:rPr lang="pt-BR" altLang="pt-BR" sz="2000" dirty="0"/>
              <a:t>	Em geral, é difícil de prever um bom limite de profundidade antes de se buscar uma solução do problema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C137E4AF-355F-43FB-8D9B-568CE1607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Métodos de Busca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2332891-8419-4583-B84E-4B8AC4CF9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pt-BR" dirty="0" err="1"/>
              <a:t>Busca</a:t>
            </a:r>
            <a:r>
              <a:rPr lang="en-US" altLang="pt-BR" dirty="0"/>
              <a:t> é </a:t>
            </a:r>
            <a:r>
              <a:rPr lang="en-US" altLang="pt-BR" dirty="0" err="1"/>
              <a:t>uma</a:t>
            </a:r>
            <a:r>
              <a:rPr lang="en-US" altLang="pt-BR" dirty="0"/>
              <a:t> das </a:t>
            </a:r>
            <a:r>
              <a:rPr lang="en-US" altLang="pt-BR" dirty="0" err="1"/>
              <a:t>mais</a:t>
            </a:r>
            <a:r>
              <a:rPr lang="en-US" altLang="pt-BR" dirty="0"/>
              <a:t> </a:t>
            </a:r>
            <a:r>
              <a:rPr lang="en-US" altLang="pt-BR" dirty="0" err="1"/>
              <a:t>poderosas</a:t>
            </a:r>
            <a:r>
              <a:rPr lang="en-US" altLang="pt-BR" dirty="0"/>
              <a:t> </a:t>
            </a:r>
            <a:r>
              <a:rPr lang="en-US" altLang="pt-BR" dirty="0" err="1"/>
              <a:t>abordagens</a:t>
            </a:r>
            <a:r>
              <a:rPr lang="en-US" altLang="pt-BR" dirty="0"/>
              <a:t> para </a:t>
            </a:r>
            <a:r>
              <a:rPr lang="en-US" altLang="pt-BR" dirty="0" err="1"/>
              <a:t>resolução</a:t>
            </a:r>
            <a:r>
              <a:rPr lang="en-US" altLang="pt-BR" dirty="0"/>
              <a:t> de </a:t>
            </a:r>
            <a:r>
              <a:rPr lang="en-US" altLang="pt-BR" dirty="0" err="1"/>
              <a:t>problemas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IA</a:t>
            </a:r>
          </a:p>
          <a:p>
            <a:pPr lvl="1"/>
            <a:r>
              <a:rPr lang="en-US" altLang="pt-BR" dirty="0" err="1"/>
              <a:t>Busca</a:t>
            </a:r>
            <a:r>
              <a:rPr lang="en-US" altLang="pt-BR" dirty="0"/>
              <a:t> é um </a:t>
            </a:r>
            <a:r>
              <a:rPr lang="en-US" altLang="pt-BR" dirty="0" err="1"/>
              <a:t>mecanismo</a:t>
            </a:r>
            <a:r>
              <a:rPr lang="en-US" altLang="pt-BR" dirty="0"/>
              <a:t> de </a:t>
            </a:r>
            <a:r>
              <a:rPr lang="en-US" altLang="pt-BR" dirty="0" err="1"/>
              <a:t>resolução</a:t>
            </a:r>
            <a:r>
              <a:rPr lang="en-US" altLang="pt-BR" dirty="0"/>
              <a:t> de </a:t>
            </a:r>
            <a:r>
              <a:rPr lang="en-US" altLang="pt-BR" dirty="0" err="1"/>
              <a:t>problemas</a:t>
            </a:r>
            <a:r>
              <a:rPr lang="en-US" altLang="pt-BR" dirty="0"/>
              <a:t> universal que:</a:t>
            </a:r>
          </a:p>
          <a:p>
            <a:pPr lvl="2"/>
            <a:r>
              <a:rPr lang="en-US" altLang="pt-BR" dirty="0" err="1">
                <a:sym typeface="Wingdings" panose="05000000000000000000" pitchFamily="2" charset="2"/>
              </a:rPr>
              <a:t>Sistematicamente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explora</a:t>
            </a:r>
            <a:r>
              <a:rPr lang="en-US" altLang="pt-BR" dirty="0">
                <a:sym typeface="Wingdings" panose="05000000000000000000" pitchFamily="2" charset="2"/>
              </a:rPr>
              <a:t> as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alternativas</a:t>
            </a:r>
            <a:endParaRPr lang="en-US" altLang="pt-BR" b="1" dirty="0">
              <a:sym typeface="Wingdings" panose="05000000000000000000" pitchFamily="2" charset="2"/>
            </a:endParaRPr>
          </a:p>
          <a:p>
            <a:pPr lvl="2"/>
            <a:r>
              <a:rPr lang="en-US" altLang="pt-BR" dirty="0" err="1">
                <a:sym typeface="Wingdings" panose="05000000000000000000" pitchFamily="2" charset="2"/>
              </a:rPr>
              <a:t>Encontra</a:t>
            </a:r>
            <a:r>
              <a:rPr lang="en-US" altLang="pt-BR" dirty="0">
                <a:sym typeface="Wingdings" panose="05000000000000000000" pitchFamily="2" charset="2"/>
              </a:rPr>
              <a:t> a </a:t>
            </a:r>
            <a:r>
              <a:rPr lang="en-US" altLang="pt-BR" dirty="0" err="1">
                <a:sym typeface="Wingdings" panose="05000000000000000000" pitchFamily="2" charset="2"/>
              </a:rPr>
              <a:t>seqüência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passos</a:t>
            </a:r>
            <a:r>
              <a:rPr lang="en-US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para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uma</a:t>
            </a:r>
            <a:r>
              <a:rPr lang="en-US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solução</a:t>
            </a:r>
            <a:endParaRPr lang="en-US" altLang="pt-BR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72A92A47-66D2-4741-95A7-EDD1D8FA7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57" y="89917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26" y="1275359"/>
            <a:ext cx="9055688" cy="55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68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89E63F9A-EDC2-4EA7-AB5D-55597B4B4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295" y="117176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E7CF84E-79EB-4C0A-98E0-1757ED917C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0414" y="1383712"/>
            <a:ext cx="8688387" cy="3308350"/>
          </a:xfrm>
        </p:spPr>
        <p:txBody>
          <a:bodyPr vert="horz" lIns="91440" tIns="45720" rIns="0" bIns="45720" rtlCol="0">
            <a:normAutofit fontScale="77500" lnSpcReduction="2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aprofundamento iterativo</a:t>
            </a:r>
          </a:p>
          <a:p>
            <a:pPr marL="1085850" lvl="2"/>
            <a:r>
              <a:rPr lang="pt-BR" altLang="pt-BR" sz="2400" dirty="0"/>
              <a:t>Tenta limites com valores crescentes, </a:t>
            </a:r>
            <a:br>
              <a:rPr lang="pt-BR" altLang="pt-BR" sz="2400" dirty="0"/>
            </a:br>
            <a:r>
              <a:rPr lang="pt-BR" altLang="pt-BR" sz="2400" dirty="0"/>
              <a:t>partindo de zero, até encontrar a </a:t>
            </a:r>
            <a:br>
              <a:rPr lang="pt-BR" altLang="pt-BR" sz="2400" dirty="0"/>
            </a:br>
            <a:r>
              <a:rPr lang="pt-BR" altLang="pt-BR" sz="2400" dirty="0"/>
              <a:t>primeira solução</a:t>
            </a:r>
          </a:p>
          <a:p>
            <a:pPr marL="1539875" lvl="3"/>
            <a:r>
              <a:rPr lang="pt-BR" altLang="pt-BR" sz="2000" dirty="0"/>
              <a:t>fixa profundidade = </a:t>
            </a:r>
            <a:r>
              <a:rPr lang="pt-BR" altLang="pt-BR" sz="2000" i="1" dirty="0"/>
              <a:t>i</a:t>
            </a:r>
            <a:r>
              <a:rPr lang="pt-BR" altLang="pt-BR" sz="2000" dirty="0"/>
              <a:t>, executa busca </a:t>
            </a:r>
          </a:p>
          <a:p>
            <a:pPr marL="1539875" lvl="3"/>
            <a:r>
              <a:rPr lang="pt-BR" altLang="pt-BR" sz="2000" dirty="0"/>
              <a:t>se não chegou a um objetivo, recomeça </a:t>
            </a:r>
            <a:br>
              <a:rPr lang="pt-BR" altLang="pt-BR" sz="2000" dirty="0"/>
            </a:br>
            <a:r>
              <a:rPr lang="pt-BR" altLang="pt-BR" sz="2000" dirty="0"/>
              <a:t>busca com profundidade = </a:t>
            </a:r>
            <a:r>
              <a:rPr lang="pt-BR" altLang="pt-BR" sz="2000" i="1" dirty="0"/>
              <a:t>i + n </a:t>
            </a:r>
            <a:br>
              <a:rPr lang="pt-BR" altLang="pt-BR" sz="2000" i="1" dirty="0"/>
            </a:br>
            <a:r>
              <a:rPr lang="pt-BR" altLang="pt-BR" sz="2000" i="1" dirty="0"/>
              <a:t>(n </a:t>
            </a:r>
            <a:r>
              <a:rPr lang="pt-BR" altLang="pt-BR" sz="2000" dirty="0"/>
              <a:t>qualquer)</a:t>
            </a:r>
          </a:p>
          <a:p>
            <a:pPr marL="1085850" lvl="2"/>
            <a:r>
              <a:rPr lang="pt-BR" altLang="pt-BR" sz="2400" dirty="0"/>
              <a:t>Se </a:t>
            </a:r>
            <a:r>
              <a:rPr lang="pt-BR" altLang="pt-BR" sz="2400" i="1" dirty="0"/>
              <a:t>i </a:t>
            </a:r>
            <a:r>
              <a:rPr lang="pt-BR" altLang="pt-BR" sz="2400" dirty="0"/>
              <a:t>= 1 e </a:t>
            </a:r>
            <a:r>
              <a:rPr lang="pt-BR" altLang="pt-BR" sz="2400" i="1" dirty="0"/>
              <a:t>n </a:t>
            </a:r>
            <a:r>
              <a:rPr lang="pt-BR" altLang="pt-BR" sz="2400" dirty="0"/>
              <a:t>= 1, é igual à busca em </a:t>
            </a:r>
            <a:br>
              <a:rPr lang="pt-BR" altLang="pt-BR" sz="2400" dirty="0"/>
            </a:br>
            <a:r>
              <a:rPr lang="pt-BR" altLang="pt-BR" sz="2400" dirty="0"/>
              <a:t>largura</a:t>
            </a:r>
          </a:p>
          <a:p>
            <a:pPr marL="1085850" lvl="2"/>
            <a:r>
              <a:rPr lang="pt-BR" altLang="pt-BR" sz="2400" dirty="0"/>
              <a:t>Combina as vantagens de busca </a:t>
            </a:r>
            <a:br>
              <a:rPr lang="pt-BR" altLang="pt-BR" sz="2400" dirty="0"/>
            </a:br>
            <a:r>
              <a:rPr lang="pt-BR" altLang="pt-BR" sz="2400" dirty="0"/>
              <a:t>em largura com busca em </a:t>
            </a:r>
            <a:br>
              <a:rPr lang="pt-BR" altLang="pt-BR" sz="2400" dirty="0"/>
            </a:br>
            <a:r>
              <a:rPr lang="pt-BR" altLang="pt-BR" sz="2400" dirty="0"/>
              <a:t>profundidade</a:t>
            </a:r>
            <a:endParaRPr lang="pt-BR" altLang="pt-BR" sz="2400" i="1" dirty="0"/>
          </a:p>
          <a:p>
            <a:pPr marL="1085850" lvl="2"/>
            <a:r>
              <a:rPr lang="pt-BR" altLang="pt-BR" sz="2400" dirty="0"/>
              <a:t>É </a:t>
            </a:r>
            <a:r>
              <a:rPr lang="pt-BR" altLang="pt-BR" sz="2400" i="1" dirty="0"/>
              <a:t>ótima</a:t>
            </a:r>
            <a:r>
              <a:rPr lang="pt-BR" altLang="pt-BR" sz="2400" dirty="0"/>
              <a:t> </a:t>
            </a:r>
            <a:r>
              <a:rPr lang="pt-BR" altLang="pt-BR" sz="2400" i="1" dirty="0"/>
              <a:t>e completa</a:t>
            </a:r>
            <a:endParaRPr lang="pt-BR" altLang="pt-BR" sz="2400" dirty="0"/>
          </a:p>
        </p:txBody>
      </p:sp>
      <p:sp>
        <p:nvSpPr>
          <p:cNvPr id="198660" name="Rectangle 4">
            <a:extLst>
              <a:ext uri="{FF2B5EF4-FFF2-40B4-BE49-F238E27FC236}">
                <a16:creationId xmlns:a16="http://schemas.microsoft.com/office/drawing/2014/main" id="{2563EE97-0B94-4F69-8AB6-05870A84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1303339"/>
            <a:ext cx="12398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Limite = 0</a:t>
            </a:r>
          </a:p>
        </p:txBody>
      </p:sp>
      <p:grpSp>
        <p:nvGrpSpPr>
          <p:cNvPr id="198661" name="Group 5">
            <a:extLst>
              <a:ext uri="{FF2B5EF4-FFF2-40B4-BE49-F238E27FC236}">
                <a16:creationId xmlns:a16="http://schemas.microsoft.com/office/drawing/2014/main" id="{EF5EE277-6607-4726-BB6E-4756B4B37C2E}"/>
              </a:ext>
            </a:extLst>
          </p:cNvPr>
          <p:cNvGrpSpPr>
            <a:grpSpLocks/>
          </p:cNvGrpSpPr>
          <p:nvPr/>
        </p:nvGrpSpPr>
        <p:grpSpPr bwMode="auto">
          <a:xfrm>
            <a:off x="9017001" y="5634038"/>
            <a:ext cx="328613" cy="531812"/>
            <a:chOff x="3643" y="2983"/>
            <a:chExt cx="207" cy="335"/>
          </a:xfrm>
        </p:grpSpPr>
        <p:sp>
          <p:nvSpPr>
            <p:cNvPr id="198662" name="Line 6">
              <a:extLst>
                <a:ext uri="{FF2B5EF4-FFF2-40B4-BE49-F238E27FC236}">
                  <a16:creationId xmlns:a16="http://schemas.microsoft.com/office/drawing/2014/main" id="{9D0CCDDC-EF47-4A65-8D77-99BA5B957A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1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63" name="Oval 7">
              <a:extLst>
                <a:ext uri="{FF2B5EF4-FFF2-40B4-BE49-F238E27FC236}">
                  <a16:creationId xmlns:a16="http://schemas.microsoft.com/office/drawing/2014/main" id="{B9E42B4C-6551-42EF-BABB-10315E7D1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64" name="Group 8">
            <a:extLst>
              <a:ext uri="{FF2B5EF4-FFF2-40B4-BE49-F238E27FC236}">
                <a16:creationId xmlns:a16="http://schemas.microsoft.com/office/drawing/2014/main" id="{DB40486D-ED51-4A88-BAEF-34734FBA34A0}"/>
              </a:ext>
            </a:extLst>
          </p:cNvPr>
          <p:cNvGrpSpPr>
            <a:grpSpLocks/>
          </p:cNvGrpSpPr>
          <p:nvPr/>
        </p:nvGrpSpPr>
        <p:grpSpPr bwMode="auto">
          <a:xfrm>
            <a:off x="9345613" y="5635626"/>
            <a:ext cx="290512" cy="530225"/>
            <a:chOff x="3850" y="2984"/>
            <a:chExt cx="183" cy="334"/>
          </a:xfrm>
        </p:grpSpPr>
        <p:sp>
          <p:nvSpPr>
            <p:cNvPr id="198665" name="Line 9">
              <a:extLst>
                <a:ext uri="{FF2B5EF4-FFF2-40B4-BE49-F238E27FC236}">
                  <a16:creationId xmlns:a16="http://schemas.microsoft.com/office/drawing/2014/main" id="{6F65FA4B-EB14-4F5A-8415-254AC8F48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0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66" name="Oval 10">
              <a:extLst>
                <a:ext uri="{FF2B5EF4-FFF2-40B4-BE49-F238E27FC236}">
                  <a16:creationId xmlns:a16="http://schemas.microsoft.com/office/drawing/2014/main" id="{5EE32935-16E8-4CCD-964A-0B8F06C0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67" name="Group 11">
            <a:extLst>
              <a:ext uri="{FF2B5EF4-FFF2-40B4-BE49-F238E27FC236}">
                <a16:creationId xmlns:a16="http://schemas.microsoft.com/office/drawing/2014/main" id="{C6043573-029B-4632-ABCD-988F1BCC52CB}"/>
              </a:ext>
            </a:extLst>
          </p:cNvPr>
          <p:cNvGrpSpPr>
            <a:grpSpLocks/>
          </p:cNvGrpSpPr>
          <p:nvPr/>
        </p:nvGrpSpPr>
        <p:grpSpPr bwMode="auto">
          <a:xfrm>
            <a:off x="9994901" y="5634038"/>
            <a:ext cx="328613" cy="531812"/>
            <a:chOff x="4259" y="2983"/>
            <a:chExt cx="207" cy="335"/>
          </a:xfrm>
        </p:grpSpPr>
        <p:sp>
          <p:nvSpPr>
            <p:cNvPr id="198668" name="Line 12">
              <a:extLst>
                <a:ext uri="{FF2B5EF4-FFF2-40B4-BE49-F238E27FC236}">
                  <a16:creationId xmlns:a16="http://schemas.microsoft.com/office/drawing/2014/main" id="{954B9746-AFEE-4B3A-91A4-5E3A80F8AA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7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69" name="Oval 13">
              <a:extLst>
                <a:ext uri="{FF2B5EF4-FFF2-40B4-BE49-F238E27FC236}">
                  <a16:creationId xmlns:a16="http://schemas.microsoft.com/office/drawing/2014/main" id="{2927C5CE-C5BE-4C38-9E33-5B97D4E4D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70" name="Group 14">
            <a:extLst>
              <a:ext uri="{FF2B5EF4-FFF2-40B4-BE49-F238E27FC236}">
                <a16:creationId xmlns:a16="http://schemas.microsoft.com/office/drawing/2014/main" id="{C26F2E0A-EDE6-456B-9674-6D878580A9DB}"/>
              </a:ext>
            </a:extLst>
          </p:cNvPr>
          <p:cNvGrpSpPr>
            <a:grpSpLocks/>
          </p:cNvGrpSpPr>
          <p:nvPr/>
        </p:nvGrpSpPr>
        <p:grpSpPr bwMode="auto">
          <a:xfrm>
            <a:off x="10323513" y="5635626"/>
            <a:ext cx="290512" cy="530225"/>
            <a:chOff x="4466" y="2984"/>
            <a:chExt cx="183" cy="334"/>
          </a:xfrm>
        </p:grpSpPr>
        <p:sp>
          <p:nvSpPr>
            <p:cNvPr id="198671" name="Line 15">
              <a:extLst>
                <a:ext uri="{FF2B5EF4-FFF2-40B4-BE49-F238E27FC236}">
                  <a16:creationId xmlns:a16="http://schemas.microsoft.com/office/drawing/2014/main" id="{B44DD655-162D-414C-AFED-319161D11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6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72" name="Oval 16">
              <a:extLst>
                <a:ext uri="{FF2B5EF4-FFF2-40B4-BE49-F238E27FC236}">
                  <a16:creationId xmlns:a16="http://schemas.microsoft.com/office/drawing/2014/main" id="{370B749A-0CD4-4FB9-9AD1-E2C08E9F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73" name="Group 17">
            <a:extLst>
              <a:ext uri="{FF2B5EF4-FFF2-40B4-BE49-F238E27FC236}">
                <a16:creationId xmlns:a16="http://schemas.microsoft.com/office/drawing/2014/main" id="{3A4D65A4-5E93-43ED-8609-DEFEE591B452}"/>
              </a:ext>
            </a:extLst>
          </p:cNvPr>
          <p:cNvGrpSpPr>
            <a:grpSpLocks/>
          </p:cNvGrpSpPr>
          <p:nvPr/>
        </p:nvGrpSpPr>
        <p:grpSpPr bwMode="auto">
          <a:xfrm>
            <a:off x="6988176" y="5634038"/>
            <a:ext cx="328613" cy="531812"/>
            <a:chOff x="2365" y="2983"/>
            <a:chExt cx="207" cy="335"/>
          </a:xfrm>
        </p:grpSpPr>
        <p:sp>
          <p:nvSpPr>
            <p:cNvPr id="198674" name="Line 18">
              <a:extLst>
                <a:ext uri="{FF2B5EF4-FFF2-40B4-BE49-F238E27FC236}">
                  <a16:creationId xmlns:a16="http://schemas.microsoft.com/office/drawing/2014/main" id="{DB76E8BE-ED50-42C9-8082-AC7A413FA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3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75" name="Oval 19">
              <a:extLst>
                <a:ext uri="{FF2B5EF4-FFF2-40B4-BE49-F238E27FC236}">
                  <a16:creationId xmlns:a16="http://schemas.microsoft.com/office/drawing/2014/main" id="{61AE3454-6D9F-4AEF-84B0-1E439EA1D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76" name="Group 20">
            <a:extLst>
              <a:ext uri="{FF2B5EF4-FFF2-40B4-BE49-F238E27FC236}">
                <a16:creationId xmlns:a16="http://schemas.microsoft.com/office/drawing/2014/main" id="{CDEEBF47-6BDD-4D25-B7D3-EACABE0B09A5}"/>
              </a:ext>
            </a:extLst>
          </p:cNvPr>
          <p:cNvGrpSpPr>
            <a:grpSpLocks/>
          </p:cNvGrpSpPr>
          <p:nvPr/>
        </p:nvGrpSpPr>
        <p:grpSpPr bwMode="auto">
          <a:xfrm>
            <a:off x="7316788" y="5635626"/>
            <a:ext cx="290512" cy="530225"/>
            <a:chOff x="2572" y="2984"/>
            <a:chExt cx="183" cy="334"/>
          </a:xfrm>
        </p:grpSpPr>
        <p:sp>
          <p:nvSpPr>
            <p:cNvPr id="198677" name="Line 21">
              <a:extLst>
                <a:ext uri="{FF2B5EF4-FFF2-40B4-BE49-F238E27FC236}">
                  <a16:creationId xmlns:a16="http://schemas.microsoft.com/office/drawing/2014/main" id="{A6B2B187-5618-442B-833F-FFE2994BF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78" name="Oval 22">
              <a:extLst>
                <a:ext uri="{FF2B5EF4-FFF2-40B4-BE49-F238E27FC236}">
                  <a16:creationId xmlns:a16="http://schemas.microsoft.com/office/drawing/2014/main" id="{A2A3913A-DA79-45E9-AB9C-0D5A0E401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79" name="Group 23">
            <a:extLst>
              <a:ext uri="{FF2B5EF4-FFF2-40B4-BE49-F238E27FC236}">
                <a16:creationId xmlns:a16="http://schemas.microsoft.com/office/drawing/2014/main" id="{AA3F1E5C-9057-4B81-8165-D8FFAD4A0B3D}"/>
              </a:ext>
            </a:extLst>
          </p:cNvPr>
          <p:cNvGrpSpPr>
            <a:grpSpLocks/>
          </p:cNvGrpSpPr>
          <p:nvPr/>
        </p:nvGrpSpPr>
        <p:grpSpPr bwMode="auto">
          <a:xfrm>
            <a:off x="7989888" y="5634038"/>
            <a:ext cx="328612" cy="531812"/>
            <a:chOff x="2980" y="2983"/>
            <a:chExt cx="207" cy="335"/>
          </a:xfrm>
        </p:grpSpPr>
        <p:sp>
          <p:nvSpPr>
            <p:cNvPr id="198680" name="Line 24">
              <a:extLst>
                <a:ext uri="{FF2B5EF4-FFF2-40B4-BE49-F238E27FC236}">
                  <a16:creationId xmlns:a16="http://schemas.microsoft.com/office/drawing/2014/main" id="{279EF382-58C9-4D74-8F7A-78533DDF7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8" y="2983"/>
              <a:ext cx="159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81" name="Oval 25">
              <a:extLst>
                <a:ext uri="{FF2B5EF4-FFF2-40B4-BE49-F238E27FC236}">
                  <a16:creationId xmlns:a16="http://schemas.microsoft.com/office/drawing/2014/main" id="{D38AFC68-B25A-4F85-B269-D4097372B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82" name="Group 26">
            <a:extLst>
              <a:ext uri="{FF2B5EF4-FFF2-40B4-BE49-F238E27FC236}">
                <a16:creationId xmlns:a16="http://schemas.microsoft.com/office/drawing/2014/main" id="{EB40EF41-870D-462F-9C7C-58D71347BF69}"/>
              </a:ext>
            </a:extLst>
          </p:cNvPr>
          <p:cNvGrpSpPr>
            <a:grpSpLocks/>
          </p:cNvGrpSpPr>
          <p:nvPr/>
        </p:nvGrpSpPr>
        <p:grpSpPr bwMode="auto">
          <a:xfrm>
            <a:off x="8318501" y="5635626"/>
            <a:ext cx="290513" cy="530225"/>
            <a:chOff x="3187" y="2984"/>
            <a:chExt cx="183" cy="334"/>
          </a:xfrm>
        </p:grpSpPr>
        <p:sp>
          <p:nvSpPr>
            <p:cNvPr id="198683" name="Line 27">
              <a:extLst>
                <a:ext uri="{FF2B5EF4-FFF2-40B4-BE49-F238E27FC236}">
                  <a16:creationId xmlns:a16="http://schemas.microsoft.com/office/drawing/2014/main" id="{29B1F055-D7FF-4504-9A85-AE0C75B2E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" y="2984"/>
              <a:ext cx="159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84" name="Oval 28">
              <a:extLst>
                <a:ext uri="{FF2B5EF4-FFF2-40B4-BE49-F238E27FC236}">
                  <a16:creationId xmlns:a16="http://schemas.microsoft.com/office/drawing/2014/main" id="{AA102B7C-25A3-423D-A30F-F88AE86EB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32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85" name="Group 29">
            <a:extLst>
              <a:ext uri="{FF2B5EF4-FFF2-40B4-BE49-F238E27FC236}">
                <a16:creationId xmlns:a16="http://schemas.microsoft.com/office/drawing/2014/main" id="{31E0DA71-B893-4BC6-A6CD-6AC0504325FC}"/>
              </a:ext>
            </a:extLst>
          </p:cNvPr>
          <p:cNvGrpSpPr>
            <a:grpSpLocks/>
          </p:cNvGrpSpPr>
          <p:nvPr/>
        </p:nvGrpSpPr>
        <p:grpSpPr bwMode="auto">
          <a:xfrm>
            <a:off x="9821863" y="5148264"/>
            <a:ext cx="565150" cy="566737"/>
            <a:chOff x="4150" y="2677"/>
            <a:chExt cx="356" cy="357"/>
          </a:xfrm>
        </p:grpSpPr>
        <p:sp>
          <p:nvSpPr>
            <p:cNvPr id="198686" name="Line 30">
              <a:extLst>
                <a:ext uri="{FF2B5EF4-FFF2-40B4-BE49-F238E27FC236}">
                  <a16:creationId xmlns:a16="http://schemas.microsoft.com/office/drawing/2014/main" id="{22DC20DC-B156-4D1F-8CB2-57E492CDF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677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87" name="Oval 31">
              <a:extLst>
                <a:ext uri="{FF2B5EF4-FFF2-40B4-BE49-F238E27FC236}">
                  <a16:creationId xmlns:a16="http://schemas.microsoft.com/office/drawing/2014/main" id="{A49A7512-7EC2-44C9-AE71-1A05D21CD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88" name="Group 32">
            <a:extLst>
              <a:ext uri="{FF2B5EF4-FFF2-40B4-BE49-F238E27FC236}">
                <a16:creationId xmlns:a16="http://schemas.microsoft.com/office/drawing/2014/main" id="{7F4D60F4-427F-4CE9-B5CE-634E98A5F90E}"/>
              </a:ext>
            </a:extLst>
          </p:cNvPr>
          <p:cNvGrpSpPr>
            <a:grpSpLocks/>
          </p:cNvGrpSpPr>
          <p:nvPr/>
        </p:nvGrpSpPr>
        <p:grpSpPr bwMode="auto">
          <a:xfrm>
            <a:off x="9255125" y="5145088"/>
            <a:ext cx="565150" cy="569912"/>
            <a:chOff x="3793" y="2675"/>
            <a:chExt cx="356" cy="359"/>
          </a:xfrm>
        </p:grpSpPr>
        <p:sp>
          <p:nvSpPr>
            <p:cNvPr id="198689" name="Line 33">
              <a:extLst>
                <a:ext uri="{FF2B5EF4-FFF2-40B4-BE49-F238E27FC236}">
                  <a16:creationId xmlns:a16="http://schemas.microsoft.com/office/drawing/2014/main" id="{AB6D4687-B2E5-43C4-BB40-65608818B9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1" y="2675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90" name="Oval 34">
              <a:extLst>
                <a:ext uri="{FF2B5EF4-FFF2-40B4-BE49-F238E27FC236}">
                  <a16:creationId xmlns:a16="http://schemas.microsoft.com/office/drawing/2014/main" id="{DADE21F5-2A7A-490A-B6DE-63BF8BFA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91" name="Group 35">
            <a:extLst>
              <a:ext uri="{FF2B5EF4-FFF2-40B4-BE49-F238E27FC236}">
                <a16:creationId xmlns:a16="http://schemas.microsoft.com/office/drawing/2014/main" id="{5C0E7E08-9687-47A2-8D7A-0B67D0277EE7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5153025"/>
            <a:ext cx="565150" cy="566738"/>
            <a:chOff x="2888" y="2680"/>
            <a:chExt cx="356" cy="357"/>
          </a:xfrm>
        </p:grpSpPr>
        <p:sp>
          <p:nvSpPr>
            <p:cNvPr id="198692" name="Line 36">
              <a:extLst>
                <a:ext uri="{FF2B5EF4-FFF2-40B4-BE49-F238E27FC236}">
                  <a16:creationId xmlns:a16="http://schemas.microsoft.com/office/drawing/2014/main" id="{4741B2F9-933F-458E-8814-CA1948062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680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93" name="Oval 37">
              <a:extLst>
                <a:ext uri="{FF2B5EF4-FFF2-40B4-BE49-F238E27FC236}">
                  <a16:creationId xmlns:a16="http://schemas.microsoft.com/office/drawing/2014/main" id="{BE9447A8-AF28-4C94-A997-219938303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94" name="Group 38">
            <a:extLst>
              <a:ext uri="{FF2B5EF4-FFF2-40B4-BE49-F238E27FC236}">
                <a16:creationId xmlns:a16="http://schemas.microsoft.com/office/drawing/2014/main" id="{102B3A1D-404F-4EFA-B48E-D208853717BE}"/>
              </a:ext>
            </a:extLst>
          </p:cNvPr>
          <p:cNvGrpSpPr>
            <a:grpSpLocks/>
          </p:cNvGrpSpPr>
          <p:nvPr/>
        </p:nvGrpSpPr>
        <p:grpSpPr bwMode="auto">
          <a:xfrm>
            <a:off x="7251700" y="5149851"/>
            <a:ext cx="565150" cy="569913"/>
            <a:chOff x="2531" y="2678"/>
            <a:chExt cx="356" cy="359"/>
          </a:xfrm>
        </p:grpSpPr>
        <p:sp>
          <p:nvSpPr>
            <p:cNvPr id="198695" name="Line 39">
              <a:extLst>
                <a:ext uri="{FF2B5EF4-FFF2-40B4-BE49-F238E27FC236}">
                  <a16:creationId xmlns:a16="http://schemas.microsoft.com/office/drawing/2014/main" id="{E077F520-98F8-494C-8E37-36F9ADD48C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9" y="2678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96" name="Oval 40">
              <a:extLst>
                <a:ext uri="{FF2B5EF4-FFF2-40B4-BE49-F238E27FC236}">
                  <a16:creationId xmlns:a16="http://schemas.microsoft.com/office/drawing/2014/main" id="{155CBCB8-432E-420F-BEC6-A4ED87D8F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697" name="Group 41">
            <a:extLst>
              <a:ext uri="{FF2B5EF4-FFF2-40B4-BE49-F238E27FC236}">
                <a16:creationId xmlns:a16="http://schemas.microsoft.com/office/drawing/2014/main" id="{85BF46DC-1E17-49D3-87DF-143D7D6A7FAC}"/>
              </a:ext>
            </a:extLst>
          </p:cNvPr>
          <p:cNvGrpSpPr>
            <a:grpSpLocks/>
          </p:cNvGrpSpPr>
          <p:nvPr/>
        </p:nvGrpSpPr>
        <p:grpSpPr bwMode="auto">
          <a:xfrm>
            <a:off x="7747001" y="4657725"/>
            <a:ext cx="1077913" cy="560388"/>
            <a:chOff x="2843" y="2368"/>
            <a:chExt cx="679" cy="353"/>
          </a:xfrm>
        </p:grpSpPr>
        <p:sp>
          <p:nvSpPr>
            <p:cNvPr id="198698" name="Line 42">
              <a:extLst>
                <a:ext uri="{FF2B5EF4-FFF2-40B4-BE49-F238E27FC236}">
                  <a16:creationId xmlns:a16="http://schemas.microsoft.com/office/drawing/2014/main" id="{AF2AF757-858A-4608-BC60-CAE0C42CE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7" y="2368"/>
              <a:ext cx="63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699" name="Oval 43">
              <a:extLst>
                <a:ext uri="{FF2B5EF4-FFF2-40B4-BE49-F238E27FC236}">
                  <a16:creationId xmlns:a16="http://schemas.microsoft.com/office/drawing/2014/main" id="{C3A5C158-CFD2-4BBC-A6BA-07D4A2F76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615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00" name="Group 44">
            <a:extLst>
              <a:ext uri="{FF2B5EF4-FFF2-40B4-BE49-F238E27FC236}">
                <a16:creationId xmlns:a16="http://schemas.microsoft.com/office/drawing/2014/main" id="{6700D887-4680-4D9B-9C2D-F6AB5AAB929F}"/>
              </a:ext>
            </a:extLst>
          </p:cNvPr>
          <p:cNvGrpSpPr>
            <a:grpSpLocks/>
          </p:cNvGrpSpPr>
          <p:nvPr/>
        </p:nvGrpSpPr>
        <p:grpSpPr bwMode="auto">
          <a:xfrm>
            <a:off x="8840789" y="4660900"/>
            <a:ext cx="1050925" cy="552450"/>
            <a:chOff x="3532" y="2370"/>
            <a:chExt cx="662" cy="348"/>
          </a:xfrm>
        </p:grpSpPr>
        <p:sp>
          <p:nvSpPr>
            <p:cNvPr id="198701" name="Line 45">
              <a:extLst>
                <a:ext uri="{FF2B5EF4-FFF2-40B4-BE49-F238E27FC236}">
                  <a16:creationId xmlns:a16="http://schemas.microsoft.com/office/drawing/2014/main" id="{65D6DE0A-4EFD-4435-9993-0D89E700F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2370"/>
              <a:ext cx="63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02" name="Oval 46">
              <a:extLst>
                <a:ext uri="{FF2B5EF4-FFF2-40B4-BE49-F238E27FC236}">
                  <a16:creationId xmlns:a16="http://schemas.microsoft.com/office/drawing/2014/main" id="{9BC3EB2D-B1DF-40B1-AE14-7A4B2A47E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6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8703" name="Oval 47">
            <a:extLst>
              <a:ext uri="{FF2B5EF4-FFF2-40B4-BE49-F238E27FC236}">
                <a16:creationId xmlns:a16="http://schemas.microsoft.com/office/drawing/2014/main" id="{06A4E319-54A5-4CAB-97C7-C3ED5255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14" y="4557714"/>
            <a:ext cx="141287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8704" name="Rectangle 48">
            <a:extLst>
              <a:ext uri="{FF2B5EF4-FFF2-40B4-BE49-F238E27FC236}">
                <a16:creationId xmlns:a16="http://schemas.microsoft.com/office/drawing/2014/main" id="{BB30E061-D80C-45D7-B06D-9FAD3E8C4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1787526"/>
            <a:ext cx="12398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Limite = 1</a:t>
            </a:r>
          </a:p>
        </p:txBody>
      </p:sp>
      <p:sp>
        <p:nvSpPr>
          <p:cNvPr id="198705" name="Rectangle 49">
            <a:extLst>
              <a:ext uri="{FF2B5EF4-FFF2-40B4-BE49-F238E27FC236}">
                <a16:creationId xmlns:a16="http://schemas.microsoft.com/office/drawing/2014/main" id="{3139A609-73F1-48E1-9876-18A556168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2720976"/>
            <a:ext cx="12398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Limite = 2</a:t>
            </a:r>
          </a:p>
        </p:txBody>
      </p:sp>
      <p:sp>
        <p:nvSpPr>
          <p:cNvPr id="198706" name="Rectangle 50">
            <a:extLst>
              <a:ext uri="{FF2B5EF4-FFF2-40B4-BE49-F238E27FC236}">
                <a16:creationId xmlns:a16="http://schemas.microsoft.com/office/drawing/2014/main" id="{372561E4-5A40-4FCD-A144-4241F58BF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6330951"/>
            <a:ext cx="12398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30000"/>
              </a:lnSpc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.</a:t>
            </a:r>
          </a:p>
          <a:p>
            <a:pPr>
              <a:lnSpc>
                <a:spcPct val="30000"/>
              </a:lnSpc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.</a:t>
            </a:r>
          </a:p>
          <a:p>
            <a:pPr>
              <a:lnSpc>
                <a:spcPct val="30000"/>
              </a:lnSpc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.</a:t>
            </a:r>
          </a:p>
        </p:txBody>
      </p:sp>
      <p:grpSp>
        <p:nvGrpSpPr>
          <p:cNvPr id="198707" name="Group 51">
            <a:extLst>
              <a:ext uri="{FF2B5EF4-FFF2-40B4-BE49-F238E27FC236}">
                <a16:creationId xmlns:a16="http://schemas.microsoft.com/office/drawing/2014/main" id="{8C227217-F5B1-443A-810A-DF533F327F66}"/>
              </a:ext>
            </a:extLst>
          </p:cNvPr>
          <p:cNvGrpSpPr>
            <a:grpSpLocks/>
          </p:cNvGrpSpPr>
          <p:nvPr/>
        </p:nvGrpSpPr>
        <p:grpSpPr bwMode="auto">
          <a:xfrm>
            <a:off x="9826625" y="3643314"/>
            <a:ext cx="565150" cy="566737"/>
            <a:chOff x="4150" y="2677"/>
            <a:chExt cx="356" cy="357"/>
          </a:xfrm>
        </p:grpSpPr>
        <p:sp>
          <p:nvSpPr>
            <p:cNvPr id="198708" name="Line 52">
              <a:extLst>
                <a:ext uri="{FF2B5EF4-FFF2-40B4-BE49-F238E27FC236}">
                  <a16:creationId xmlns:a16="http://schemas.microsoft.com/office/drawing/2014/main" id="{38B0C1E6-8091-47DD-9723-EB9905453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677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09" name="Oval 53">
              <a:extLst>
                <a:ext uri="{FF2B5EF4-FFF2-40B4-BE49-F238E27FC236}">
                  <a16:creationId xmlns:a16="http://schemas.microsoft.com/office/drawing/2014/main" id="{E36DB86E-8434-4314-8DB5-C070E0601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10" name="Group 54">
            <a:extLst>
              <a:ext uri="{FF2B5EF4-FFF2-40B4-BE49-F238E27FC236}">
                <a16:creationId xmlns:a16="http://schemas.microsoft.com/office/drawing/2014/main" id="{CADCE931-EF16-472F-8F66-E12CB2A62028}"/>
              </a:ext>
            </a:extLst>
          </p:cNvPr>
          <p:cNvGrpSpPr>
            <a:grpSpLocks/>
          </p:cNvGrpSpPr>
          <p:nvPr/>
        </p:nvGrpSpPr>
        <p:grpSpPr bwMode="auto">
          <a:xfrm>
            <a:off x="9259888" y="3640138"/>
            <a:ext cx="565150" cy="569912"/>
            <a:chOff x="3793" y="2675"/>
            <a:chExt cx="356" cy="359"/>
          </a:xfrm>
        </p:grpSpPr>
        <p:sp>
          <p:nvSpPr>
            <p:cNvPr id="198711" name="Line 55">
              <a:extLst>
                <a:ext uri="{FF2B5EF4-FFF2-40B4-BE49-F238E27FC236}">
                  <a16:creationId xmlns:a16="http://schemas.microsoft.com/office/drawing/2014/main" id="{54B53F34-682C-43AF-AF69-E3A09D409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1" y="2675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12" name="Oval 56">
              <a:extLst>
                <a:ext uri="{FF2B5EF4-FFF2-40B4-BE49-F238E27FC236}">
                  <a16:creationId xmlns:a16="http://schemas.microsoft.com/office/drawing/2014/main" id="{3775FCB2-E5C0-4F4A-829E-A44E8E1E6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" y="2928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13" name="Group 57">
            <a:extLst>
              <a:ext uri="{FF2B5EF4-FFF2-40B4-BE49-F238E27FC236}">
                <a16:creationId xmlns:a16="http://schemas.microsoft.com/office/drawing/2014/main" id="{C4BB3C39-4296-4AFB-A7A6-6FE33F5830F7}"/>
              </a:ext>
            </a:extLst>
          </p:cNvPr>
          <p:cNvGrpSpPr>
            <a:grpSpLocks/>
          </p:cNvGrpSpPr>
          <p:nvPr/>
        </p:nvGrpSpPr>
        <p:grpSpPr bwMode="auto">
          <a:xfrm>
            <a:off x="7823200" y="3648075"/>
            <a:ext cx="565150" cy="566738"/>
            <a:chOff x="2888" y="2680"/>
            <a:chExt cx="356" cy="357"/>
          </a:xfrm>
        </p:grpSpPr>
        <p:sp>
          <p:nvSpPr>
            <p:cNvPr id="198714" name="Line 58">
              <a:extLst>
                <a:ext uri="{FF2B5EF4-FFF2-40B4-BE49-F238E27FC236}">
                  <a16:creationId xmlns:a16="http://schemas.microsoft.com/office/drawing/2014/main" id="{1A57CECA-756F-470E-ACA4-623823F1E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680"/>
              <a:ext cx="308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15" name="Oval 59">
              <a:extLst>
                <a:ext uri="{FF2B5EF4-FFF2-40B4-BE49-F238E27FC236}">
                  <a16:creationId xmlns:a16="http://schemas.microsoft.com/office/drawing/2014/main" id="{F3C5C1BB-158E-4869-8B56-46AA7E46F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16" name="Group 60">
            <a:extLst>
              <a:ext uri="{FF2B5EF4-FFF2-40B4-BE49-F238E27FC236}">
                <a16:creationId xmlns:a16="http://schemas.microsoft.com/office/drawing/2014/main" id="{666E6FAA-7038-4286-8560-791A78439728}"/>
              </a:ext>
            </a:extLst>
          </p:cNvPr>
          <p:cNvGrpSpPr>
            <a:grpSpLocks/>
          </p:cNvGrpSpPr>
          <p:nvPr/>
        </p:nvGrpSpPr>
        <p:grpSpPr bwMode="auto">
          <a:xfrm>
            <a:off x="7256463" y="3644901"/>
            <a:ext cx="565150" cy="569913"/>
            <a:chOff x="2531" y="2678"/>
            <a:chExt cx="356" cy="359"/>
          </a:xfrm>
        </p:grpSpPr>
        <p:sp>
          <p:nvSpPr>
            <p:cNvPr id="198717" name="Line 61">
              <a:extLst>
                <a:ext uri="{FF2B5EF4-FFF2-40B4-BE49-F238E27FC236}">
                  <a16:creationId xmlns:a16="http://schemas.microsoft.com/office/drawing/2014/main" id="{617CF9D1-AB00-4E81-9D26-EAC1CF9CE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9" y="2678"/>
              <a:ext cx="308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18" name="Oval 62">
              <a:extLst>
                <a:ext uri="{FF2B5EF4-FFF2-40B4-BE49-F238E27FC236}">
                  <a16:creationId xmlns:a16="http://schemas.microsoft.com/office/drawing/2014/main" id="{832EDBA0-B385-45CC-B524-CCB8C584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931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19" name="Group 63">
            <a:extLst>
              <a:ext uri="{FF2B5EF4-FFF2-40B4-BE49-F238E27FC236}">
                <a16:creationId xmlns:a16="http://schemas.microsoft.com/office/drawing/2014/main" id="{F07E1BAF-EF52-4912-BE87-9ACF4BBD17D7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3152775"/>
            <a:ext cx="1077912" cy="560388"/>
            <a:chOff x="2843" y="2368"/>
            <a:chExt cx="679" cy="353"/>
          </a:xfrm>
        </p:grpSpPr>
        <p:sp>
          <p:nvSpPr>
            <p:cNvPr id="198720" name="Line 64">
              <a:extLst>
                <a:ext uri="{FF2B5EF4-FFF2-40B4-BE49-F238E27FC236}">
                  <a16:creationId xmlns:a16="http://schemas.microsoft.com/office/drawing/2014/main" id="{55056CDD-7BD8-4D63-8EC5-0448ADD76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7" y="2368"/>
              <a:ext cx="63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21" name="Oval 65">
              <a:extLst>
                <a:ext uri="{FF2B5EF4-FFF2-40B4-BE49-F238E27FC236}">
                  <a16:creationId xmlns:a16="http://schemas.microsoft.com/office/drawing/2014/main" id="{15F395F5-CEBB-461F-AAB4-DC126F082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615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22" name="Group 66">
            <a:extLst>
              <a:ext uri="{FF2B5EF4-FFF2-40B4-BE49-F238E27FC236}">
                <a16:creationId xmlns:a16="http://schemas.microsoft.com/office/drawing/2014/main" id="{C61F20F3-1331-492C-9317-C049929526E1}"/>
              </a:ext>
            </a:extLst>
          </p:cNvPr>
          <p:cNvGrpSpPr>
            <a:grpSpLocks/>
          </p:cNvGrpSpPr>
          <p:nvPr/>
        </p:nvGrpSpPr>
        <p:grpSpPr bwMode="auto">
          <a:xfrm>
            <a:off x="8845551" y="3155950"/>
            <a:ext cx="1050925" cy="552450"/>
            <a:chOff x="3532" y="2370"/>
            <a:chExt cx="662" cy="348"/>
          </a:xfrm>
        </p:grpSpPr>
        <p:sp>
          <p:nvSpPr>
            <p:cNvPr id="198723" name="Line 67">
              <a:extLst>
                <a:ext uri="{FF2B5EF4-FFF2-40B4-BE49-F238E27FC236}">
                  <a16:creationId xmlns:a16="http://schemas.microsoft.com/office/drawing/2014/main" id="{73900256-3FDD-4408-8270-6C7637125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2370"/>
              <a:ext cx="63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24" name="Oval 68">
              <a:extLst>
                <a:ext uri="{FF2B5EF4-FFF2-40B4-BE49-F238E27FC236}">
                  <a16:creationId xmlns:a16="http://schemas.microsoft.com/office/drawing/2014/main" id="{F3D9C06F-1DB8-4B0F-B0C2-EFF0EF2C3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6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8725" name="Oval 69">
            <a:extLst>
              <a:ext uri="{FF2B5EF4-FFF2-40B4-BE49-F238E27FC236}">
                <a16:creationId xmlns:a16="http://schemas.microsoft.com/office/drawing/2014/main" id="{0532DEE1-0EEB-4883-809F-32211030A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6175" y="3052764"/>
            <a:ext cx="141288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98726" name="Group 70">
            <a:extLst>
              <a:ext uri="{FF2B5EF4-FFF2-40B4-BE49-F238E27FC236}">
                <a16:creationId xmlns:a16="http://schemas.microsoft.com/office/drawing/2014/main" id="{07C6B4AB-FFB9-4C7F-8A53-F370C6A7A6FB}"/>
              </a:ext>
            </a:extLst>
          </p:cNvPr>
          <p:cNvGrpSpPr>
            <a:grpSpLocks/>
          </p:cNvGrpSpPr>
          <p:nvPr/>
        </p:nvGrpSpPr>
        <p:grpSpPr bwMode="auto">
          <a:xfrm>
            <a:off x="7756526" y="2184400"/>
            <a:ext cx="1077913" cy="560388"/>
            <a:chOff x="2843" y="2368"/>
            <a:chExt cx="679" cy="353"/>
          </a:xfrm>
        </p:grpSpPr>
        <p:sp>
          <p:nvSpPr>
            <p:cNvPr id="198727" name="Line 71">
              <a:extLst>
                <a:ext uri="{FF2B5EF4-FFF2-40B4-BE49-F238E27FC236}">
                  <a16:creationId xmlns:a16="http://schemas.microsoft.com/office/drawing/2014/main" id="{18D08CB4-88F8-439D-A70C-779A77F09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7" y="2368"/>
              <a:ext cx="635" cy="3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28" name="Oval 72">
              <a:extLst>
                <a:ext uri="{FF2B5EF4-FFF2-40B4-BE49-F238E27FC236}">
                  <a16:creationId xmlns:a16="http://schemas.microsoft.com/office/drawing/2014/main" id="{A62302E9-0D9A-484B-A06F-0D0417E15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615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98729" name="Group 73">
            <a:extLst>
              <a:ext uri="{FF2B5EF4-FFF2-40B4-BE49-F238E27FC236}">
                <a16:creationId xmlns:a16="http://schemas.microsoft.com/office/drawing/2014/main" id="{40652CA9-E9E7-4575-8F9B-51926063EBD2}"/>
              </a:ext>
            </a:extLst>
          </p:cNvPr>
          <p:cNvGrpSpPr>
            <a:grpSpLocks/>
          </p:cNvGrpSpPr>
          <p:nvPr/>
        </p:nvGrpSpPr>
        <p:grpSpPr bwMode="auto">
          <a:xfrm>
            <a:off x="8850314" y="2187575"/>
            <a:ext cx="1050925" cy="552450"/>
            <a:chOff x="3532" y="2370"/>
            <a:chExt cx="662" cy="348"/>
          </a:xfrm>
        </p:grpSpPr>
        <p:sp>
          <p:nvSpPr>
            <p:cNvPr id="198730" name="Line 74">
              <a:extLst>
                <a:ext uri="{FF2B5EF4-FFF2-40B4-BE49-F238E27FC236}">
                  <a16:creationId xmlns:a16="http://schemas.microsoft.com/office/drawing/2014/main" id="{FAC645AA-BE7E-4DC5-8FAE-F0429A90E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2370"/>
              <a:ext cx="635" cy="3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8731" name="Oval 75">
              <a:extLst>
                <a:ext uri="{FF2B5EF4-FFF2-40B4-BE49-F238E27FC236}">
                  <a16:creationId xmlns:a16="http://schemas.microsoft.com/office/drawing/2014/main" id="{18F5C9DC-1B52-4169-8614-24508563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612"/>
              <a:ext cx="89" cy="10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98732" name="Oval 76">
            <a:extLst>
              <a:ext uri="{FF2B5EF4-FFF2-40B4-BE49-F238E27FC236}">
                <a16:creationId xmlns:a16="http://schemas.microsoft.com/office/drawing/2014/main" id="{261190D2-AD82-4434-9ACC-41D153BC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084389"/>
            <a:ext cx="141287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8733" name="Oval 77">
            <a:extLst>
              <a:ext uri="{FF2B5EF4-FFF2-40B4-BE49-F238E27FC236}">
                <a16:creationId xmlns:a16="http://schemas.microsoft.com/office/drawing/2014/main" id="{268489FC-55C3-4F2B-923E-0B623D57F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1604964"/>
            <a:ext cx="141288" cy="1682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98734" name="Rectangle 78">
            <a:extLst>
              <a:ext uri="{FF2B5EF4-FFF2-40B4-BE49-F238E27FC236}">
                <a16:creationId xmlns:a16="http://schemas.microsoft.com/office/drawing/2014/main" id="{36212A15-F3BC-490F-8C03-0262E422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4" y="4260851"/>
            <a:ext cx="12398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None/>
            </a:pPr>
            <a:r>
              <a:rPr kumimoji="1" lang="pt-BR" altLang="pt-BR" sz="1800"/>
              <a:t>Limite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9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9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9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 autoUpdateAnimBg="0"/>
      <p:bldP spid="198703" grpId="0" animBg="1"/>
      <p:bldP spid="198704" grpId="0" autoUpdateAnimBg="0"/>
      <p:bldP spid="198705" grpId="0" autoUpdateAnimBg="0"/>
      <p:bldP spid="198706" grpId="0" build="p" autoUpdateAnimBg="0" advAuto="0"/>
      <p:bldP spid="198725" grpId="0" animBg="1"/>
      <p:bldP spid="198732" grpId="0" animBg="1"/>
      <p:bldP spid="198733" grpId="0" animBg="1"/>
      <p:bldP spid="19873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72A92A47-66D2-4741-95A7-EDD1D8FA7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57" y="89917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8" y="1175012"/>
            <a:ext cx="10498713" cy="56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3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72A92A47-66D2-4741-95A7-EDD1D8FA7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57" y="89917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37140651-2985-4EC5-888E-33A182F968A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34450" y="1838218"/>
            <a:ext cx="8688387" cy="3308350"/>
          </a:xfrm>
        </p:spPr>
        <p:txBody>
          <a:bodyPr vert="horz" lIns="91440" tIns="45720" rIns="0" bIns="45720" rtlCol="0">
            <a:normAutofit fontScale="92500" lnSpcReduction="1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Busca em aprofundamento iterativo</a:t>
            </a:r>
          </a:p>
          <a:p>
            <a:pPr marL="1085850" lvl="2"/>
            <a:r>
              <a:rPr lang="pt-BR" altLang="pt-BR" sz="2400" b="1" dirty="0"/>
              <a:t>Complexidade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i="1" dirty="0"/>
              <a:t>Fator de expansão</a:t>
            </a:r>
            <a:r>
              <a:rPr lang="pt-BR" altLang="pt-BR" sz="2000" dirty="0"/>
              <a:t>: 1</a:t>
            </a:r>
            <a:r>
              <a:rPr lang="pt-BR" altLang="pt-BR" sz="2000" i="1" dirty="0"/>
              <a:t>+ b + b</a:t>
            </a:r>
            <a:r>
              <a:rPr lang="pt-BR" altLang="pt-BR" sz="2000" i="1" baseline="30000" dirty="0"/>
              <a:t>2</a:t>
            </a:r>
            <a:r>
              <a:rPr lang="pt-BR" altLang="pt-BR" sz="2000" i="1" dirty="0"/>
              <a:t> + ...+ b</a:t>
            </a:r>
            <a:r>
              <a:rPr lang="pt-BR" altLang="pt-BR" sz="2000" i="1" baseline="30000" dirty="0"/>
              <a:t>d-2</a:t>
            </a:r>
            <a:r>
              <a:rPr lang="pt-BR" altLang="pt-BR" sz="2000" i="1" dirty="0"/>
              <a:t> + b</a:t>
            </a:r>
            <a:r>
              <a:rPr lang="pt-BR" altLang="pt-BR" sz="2000" i="1" baseline="30000" dirty="0"/>
              <a:t>d-1</a:t>
            </a:r>
            <a:r>
              <a:rPr lang="pt-BR" altLang="pt-BR" sz="2000" i="1" dirty="0"/>
              <a:t> + 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d</a:t>
            </a:r>
            <a:endParaRPr lang="pt-BR" altLang="pt-BR" sz="2000" i="1" dirty="0"/>
          </a:p>
          <a:p>
            <a:pPr marL="1539875" lvl="3"/>
            <a:r>
              <a:rPr lang="pt-BR" altLang="pt-BR" sz="2000" dirty="0"/>
              <a:t>N</a:t>
            </a:r>
            <a:r>
              <a:rPr lang="pt-BR" altLang="pt-BR" sz="2000" u="sng" baseline="30000" dirty="0"/>
              <a:t>o</a:t>
            </a:r>
            <a:r>
              <a:rPr lang="pt-BR" altLang="pt-BR" sz="2000" dirty="0"/>
              <a:t> expansões: (</a:t>
            </a:r>
            <a:r>
              <a:rPr lang="pt-BR" altLang="pt-BR" sz="2000" i="1" dirty="0"/>
              <a:t>d</a:t>
            </a:r>
            <a:r>
              <a:rPr lang="pt-BR" altLang="pt-BR" sz="2000" dirty="0"/>
              <a:t>+1).1 + (</a:t>
            </a:r>
            <a:r>
              <a:rPr lang="pt-BR" altLang="pt-BR" sz="2000" i="1" dirty="0"/>
              <a:t>d</a:t>
            </a:r>
            <a:r>
              <a:rPr lang="pt-BR" altLang="pt-BR" sz="2000" dirty="0"/>
              <a:t>).</a:t>
            </a:r>
            <a:r>
              <a:rPr lang="pt-BR" altLang="pt-BR" sz="2000" i="1" dirty="0"/>
              <a:t>b </a:t>
            </a:r>
            <a:r>
              <a:rPr lang="pt-BR" altLang="pt-BR" sz="2000" dirty="0"/>
              <a:t>+ (</a:t>
            </a:r>
            <a:r>
              <a:rPr lang="pt-BR" altLang="pt-BR" sz="2000" i="1" dirty="0"/>
              <a:t>d</a:t>
            </a:r>
            <a:r>
              <a:rPr lang="pt-BR" altLang="pt-BR" sz="2000" dirty="0"/>
              <a:t>-1).</a:t>
            </a:r>
            <a:r>
              <a:rPr lang="pt-BR" altLang="pt-BR" sz="2000" i="1" dirty="0"/>
              <a:t>b</a:t>
            </a:r>
            <a:r>
              <a:rPr lang="pt-BR" altLang="pt-BR" sz="2000" baseline="30000" dirty="0"/>
              <a:t>2</a:t>
            </a:r>
            <a:r>
              <a:rPr lang="pt-BR" altLang="pt-BR" sz="2000" i="1" dirty="0"/>
              <a:t> </a:t>
            </a:r>
            <a:r>
              <a:rPr lang="pt-BR" altLang="pt-BR" sz="2000" dirty="0"/>
              <a:t>+ ... + 3.</a:t>
            </a:r>
            <a:r>
              <a:rPr lang="pt-BR" altLang="pt-BR" sz="2000" i="1" dirty="0"/>
              <a:t>b</a:t>
            </a:r>
            <a:r>
              <a:rPr lang="pt-BR" altLang="pt-BR" sz="2000" i="1" baseline="30000" dirty="0"/>
              <a:t>d</a:t>
            </a:r>
            <a:r>
              <a:rPr lang="pt-BR" altLang="pt-BR" sz="2000" baseline="30000" dirty="0"/>
              <a:t>-2</a:t>
            </a:r>
            <a:r>
              <a:rPr lang="pt-BR" altLang="pt-BR" sz="2000" i="1" dirty="0"/>
              <a:t> </a:t>
            </a:r>
            <a:r>
              <a:rPr lang="pt-BR" altLang="pt-BR" sz="2000" dirty="0"/>
              <a:t>+ 2.</a:t>
            </a:r>
            <a:r>
              <a:rPr lang="pt-BR" altLang="pt-BR" sz="2000" i="1" dirty="0"/>
              <a:t>b</a:t>
            </a:r>
            <a:r>
              <a:rPr lang="pt-BR" altLang="pt-BR" sz="2000" i="1" baseline="30000" dirty="0"/>
              <a:t>d</a:t>
            </a:r>
            <a:r>
              <a:rPr lang="pt-BR" altLang="pt-BR" sz="2000" baseline="30000" dirty="0"/>
              <a:t>-1</a:t>
            </a:r>
            <a:r>
              <a:rPr lang="pt-BR" altLang="pt-BR" sz="2000" i="1" dirty="0"/>
              <a:t> </a:t>
            </a:r>
            <a:r>
              <a:rPr lang="pt-BR" altLang="pt-BR" sz="2000" dirty="0"/>
              <a:t>+ 1.</a:t>
            </a:r>
            <a:r>
              <a:rPr lang="pt-BR" altLang="pt-BR" sz="2000" i="1" dirty="0"/>
              <a:t>b</a:t>
            </a:r>
            <a:r>
              <a:rPr lang="pt-BR" altLang="pt-BR" sz="2000" i="1" baseline="30000" dirty="0"/>
              <a:t>d</a:t>
            </a:r>
          </a:p>
          <a:p>
            <a:pPr marL="1085850" lvl="2"/>
            <a:r>
              <a:rPr lang="pt-BR" altLang="pt-BR" sz="2400" b="1" dirty="0"/>
              <a:t>Custo de memória</a:t>
            </a:r>
            <a:r>
              <a:rPr lang="pt-BR" altLang="pt-BR" sz="2400" dirty="0"/>
              <a:t>: </a:t>
            </a:r>
            <a:r>
              <a:rPr lang="pt-BR" altLang="pt-BR" sz="2400" i="1" dirty="0" err="1"/>
              <a:t>b.d</a:t>
            </a:r>
            <a:endParaRPr lang="pt-BR" altLang="pt-BR" sz="2400" dirty="0"/>
          </a:p>
          <a:p>
            <a:pPr marL="1539875" lvl="3"/>
            <a:r>
              <a:rPr lang="pt-BR" altLang="pt-BR" sz="2000" dirty="0"/>
              <a:t>necessita armazenar apenas </a:t>
            </a:r>
            <a:r>
              <a:rPr lang="pt-BR" altLang="pt-BR" sz="2000" i="1" dirty="0" err="1"/>
              <a:t>b.d</a:t>
            </a:r>
            <a:r>
              <a:rPr lang="pt-BR" altLang="pt-BR" sz="2000" i="1" dirty="0"/>
              <a:t> </a:t>
            </a:r>
            <a:r>
              <a:rPr lang="pt-BR" altLang="pt-BR" sz="2000" dirty="0"/>
              <a:t>nós para um espaço de estados com fator de expansão </a:t>
            </a:r>
            <a:r>
              <a:rPr lang="pt-BR" altLang="pt-BR" sz="2000" i="1" dirty="0"/>
              <a:t>b</a:t>
            </a:r>
            <a:r>
              <a:rPr lang="pt-BR" altLang="pt-BR" sz="2000" dirty="0"/>
              <a:t> e limite de profundidade </a:t>
            </a:r>
            <a:r>
              <a:rPr lang="pt-BR" altLang="pt-BR" sz="2000" i="1" dirty="0"/>
              <a:t>d</a:t>
            </a:r>
            <a:endParaRPr lang="pt-BR" altLang="pt-BR" sz="2000" dirty="0"/>
          </a:p>
          <a:p>
            <a:pPr marL="1085850" lvl="2"/>
            <a:r>
              <a:rPr lang="pt-BR" altLang="pt-BR" sz="2400" b="1" dirty="0"/>
              <a:t>Custo de tempo</a:t>
            </a:r>
            <a:r>
              <a:rPr lang="pt-BR" altLang="pt-BR" sz="2400" dirty="0"/>
              <a:t>: </a:t>
            </a:r>
            <a:r>
              <a:rPr lang="pt-BR" altLang="pt-BR" sz="2400" i="1" dirty="0"/>
              <a:t>O</a:t>
            </a:r>
            <a:r>
              <a:rPr lang="pt-BR" altLang="pt-BR" sz="2400" dirty="0"/>
              <a:t>(</a:t>
            </a:r>
            <a:r>
              <a:rPr lang="pt-BR" altLang="pt-BR" sz="2400" i="1" dirty="0" err="1"/>
              <a:t>b</a:t>
            </a:r>
            <a:r>
              <a:rPr lang="pt-BR" altLang="pt-BR" sz="2400" i="1" baseline="30000" dirty="0" err="1"/>
              <a:t>d</a:t>
            </a:r>
            <a:r>
              <a:rPr lang="pt-BR" altLang="pt-BR" sz="2400" dirty="0"/>
              <a:t>)</a:t>
            </a:r>
            <a:endParaRPr lang="pt-BR" altLang="pt-BR" sz="2400" i="1" dirty="0"/>
          </a:p>
          <a:p>
            <a:pPr marL="1085850" lvl="2"/>
            <a:r>
              <a:rPr lang="pt-BR" altLang="pt-BR" sz="2400" dirty="0"/>
              <a:t>Bons resultados quando o espaço de estados é grande e a profundidade desconhecida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72A92A47-66D2-4741-95A7-EDD1D8FA7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057" y="89917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9" y="1153046"/>
            <a:ext cx="10325135" cy="56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91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5" name="Group 434">
            <a:extLst>
              <a:ext uri="{FF2B5EF4-FFF2-40B4-BE49-F238E27FC236}">
                <a16:creationId xmlns:a16="http://schemas.microsoft.com/office/drawing/2014/main" id="{B0355F46-CE0E-467D-A773-BA0593529D42}"/>
              </a:ext>
            </a:extLst>
          </p:cNvPr>
          <p:cNvGrpSpPr>
            <a:grpSpLocks/>
          </p:cNvGrpSpPr>
          <p:nvPr/>
        </p:nvGrpSpPr>
        <p:grpSpPr bwMode="auto">
          <a:xfrm>
            <a:off x="2847976" y="3063877"/>
            <a:ext cx="7015163" cy="3019425"/>
            <a:chOff x="846" y="2077"/>
            <a:chExt cx="4419" cy="1902"/>
          </a:xfrm>
        </p:grpSpPr>
        <p:grpSp>
          <p:nvGrpSpPr>
            <p:cNvPr id="62498" name="Group 431">
              <a:extLst>
                <a:ext uri="{FF2B5EF4-FFF2-40B4-BE49-F238E27FC236}">
                  <a16:creationId xmlns:a16="http://schemas.microsoft.com/office/drawing/2014/main" id="{EBEB6D6B-9E4B-4DCF-99C4-672943D23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8" y="2077"/>
              <a:ext cx="3190" cy="1902"/>
              <a:chOff x="1370" y="2079"/>
              <a:chExt cx="3190" cy="1902"/>
            </a:xfrm>
          </p:grpSpPr>
          <p:sp>
            <p:nvSpPr>
              <p:cNvPr id="200838" name="Oval 134">
                <a:extLst>
                  <a:ext uri="{FF2B5EF4-FFF2-40B4-BE49-F238E27FC236}">
                    <a16:creationId xmlns:a16="http://schemas.microsoft.com/office/drawing/2014/main" id="{13E07D71-D466-42C4-B00D-01DEBE620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39" name="Oval 135">
                <a:extLst>
                  <a:ext uri="{FF2B5EF4-FFF2-40B4-BE49-F238E27FC236}">
                    <a16:creationId xmlns:a16="http://schemas.microsoft.com/office/drawing/2014/main" id="{03C08D4A-5016-424E-AA61-8954E512B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40" name="Oval 136">
                <a:extLst>
                  <a:ext uri="{FF2B5EF4-FFF2-40B4-BE49-F238E27FC236}">
                    <a16:creationId xmlns:a16="http://schemas.microsoft.com/office/drawing/2014/main" id="{09B0BDC1-C529-4C2E-AA8E-0B0188261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41" name="Oval 137">
                <a:extLst>
                  <a:ext uri="{FF2B5EF4-FFF2-40B4-BE49-F238E27FC236}">
                    <a16:creationId xmlns:a16="http://schemas.microsoft.com/office/drawing/2014/main" id="{BF663E6D-969D-4527-8F68-7033EC8A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42" name="Oval 138">
                <a:extLst>
                  <a:ext uri="{FF2B5EF4-FFF2-40B4-BE49-F238E27FC236}">
                    <a16:creationId xmlns:a16="http://schemas.microsoft.com/office/drawing/2014/main" id="{B0CA5F22-17CB-4672-A07E-06D65CDA0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43" name="Oval 139">
                <a:extLst>
                  <a:ext uri="{FF2B5EF4-FFF2-40B4-BE49-F238E27FC236}">
                    <a16:creationId xmlns:a16="http://schemas.microsoft.com/office/drawing/2014/main" id="{FB04BD72-0821-4D08-9AD2-344F2A549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45" name="Oval 141">
                <a:extLst>
                  <a:ext uri="{FF2B5EF4-FFF2-40B4-BE49-F238E27FC236}">
                    <a16:creationId xmlns:a16="http://schemas.microsoft.com/office/drawing/2014/main" id="{81673773-D839-4222-A875-9E196B5F6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56" name="Oval 152">
                <a:extLst>
                  <a:ext uri="{FF2B5EF4-FFF2-40B4-BE49-F238E27FC236}">
                    <a16:creationId xmlns:a16="http://schemas.microsoft.com/office/drawing/2014/main" id="{B6AF15EC-0D1D-4B03-A7F5-6A78FD0FA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57" name="Oval 153">
                <a:extLst>
                  <a:ext uri="{FF2B5EF4-FFF2-40B4-BE49-F238E27FC236}">
                    <a16:creationId xmlns:a16="http://schemas.microsoft.com/office/drawing/2014/main" id="{F186F0EF-712F-4724-A897-82BFC7008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58" name="Oval 154">
                <a:extLst>
                  <a:ext uri="{FF2B5EF4-FFF2-40B4-BE49-F238E27FC236}">
                    <a16:creationId xmlns:a16="http://schemas.microsoft.com/office/drawing/2014/main" id="{A420FFA8-D87B-44A5-B8D1-823C1A6B3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59" name="Oval 155">
                <a:extLst>
                  <a:ext uri="{FF2B5EF4-FFF2-40B4-BE49-F238E27FC236}">
                    <a16:creationId xmlns:a16="http://schemas.microsoft.com/office/drawing/2014/main" id="{0AD6A1C3-CFD6-4E26-8E2B-E8B1926D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60" name="Oval 156">
                <a:extLst>
                  <a:ext uri="{FF2B5EF4-FFF2-40B4-BE49-F238E27FC236}">
                    <a16:creationId xmlns:a16="http://schemas.microsoft.com/office/drawing/2014/main" id="{CF4221B3-FE31-496D-8DB9-13C8D14B3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61" name="Oval 157">
                <a:extLst>
                  <a:ext uri="{FF2B5EF4-FFF2-40B4-BE49-F238E27FC236}">
                    <a16:creationId xmlns:a16="http://schemas.microsoft.com/office/drawing/2014/main" id="{0D6B5CE8-DA0E-45EC-BCE8-848A0F75C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62" name="Oval 158">
                <a:extLst>
                  <a:ext uri="{FF2B5EF4-FFF2-40B4-BE49-F238E27FC236}">
                    <a16:creationId xmlns:a16="http://schemas.microsoft.com/office/drawing/2014/main" id="{CF313FF7-1B31-413B-99F4-69261F336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63" name="Oval 159">
                <a:extLst>
                  <a:ext uri="{FF2B5EF4-FFF2-40B4-BE49-F238E27FC236}">
                    <a16:creationId xmlns:a16="http://schemas.microsoft.com/office/drawing/2014/main" id="{BA288FD1-32E2-47F3-9EA3-AC1DAEF02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4" name="Oval 170">
                <a:extLst>
                  <a:ext uri="{FF2B5EF4-FFF2-40B4-BE49-F238E27FC236}">
                    <a16:creationId xmlns:a16="http://schemas.microsoft.com/office/drawing/2014/main" id="{34C46E34-7416-4909-82FF-21301021C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5" name="Oval 171">
                <a:extLst>
                  <a:ext uri="{FF2B5EF4-FFF2-40B4-BE49-F238E27FC236}">
                    <a16:creationId xmlns:a16="http://schemas.microsoft.com/office/drawing/2014/main" id="{CCE94085-A51B-475A-A4F4-D0AB8A2B1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6" name="Oval 172">
                <a:extLst>
                  <a:ext uri="{FF2B5EF4-FFF2-40B4-BE49-F238E27FC236}">
                    <a16:creationId xmlns:a16="http://schemas.microsoft.com/office/drawing/2014/main" id="{81AC1666-8380-4D25-8EEF-0D0918D91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7" name="Oval 173">
                <a:extLst>
                  <a:ext uri="{FF2B5EF4-FFF2-40B4-BE49-F238E27FC236}">
                    <a16:creationId xmlns:a16="http://schemas.microsoft.com/office/drawing/2014/main" id="{FBB85000-D422-46CF-BFBE-376A2A179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8" name="Oval 174">
                <a:extLst>
                  <a:ext uri="{FF2B5EF4-FFF2-40B4-BE49-F238E27FC236}">
                    <a16:creationId xmlns:a16="http://schemas.microsoft.com/office/drawing/2014/main" id="{19C5B0FE-079F-4387-B799-F1E230010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79" name="Oval 175">
                <a:extLst>
                  <a:ext uri="{FF2B5EF4-FFF2-40B4-BE49-F238E27FC236}">
                    <a16:creationId xmlns:a16="http://schemas.microsoft.com/office/drawing/2014/main" id="{A8A12BC7-284E-4655-A62C-B91B66EBF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80" name="Oval 176">
                <a:extLst>
                  <a:ext uri="{FF2B5EF4-FFF2-40B4-BE49-F238E27FC236}">
                    <a16:creationId xmlns:a16="http://schemas.microsoft.com/office/drawing/2014/main" id="{6D224140-084C-42CF-86A5-13B37EDA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81" name="Oval 177">
                <a:extLst>
                  <a:ext uri="{FF2B5EF4-FFF2-40B4-BE49-F238E27FC236}">
                    <a16:creationId xmlns:a16="http://schemas.microsoft.com/office/drawing/2014/main" id="{41F879A1-2AE7-488A-8AA8-147EB08CA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2" name="Oval 188">
                <a:extLst>
                  <a:ext uri="{FF2B5EF4-FFF2-40B4-BE49-F238E27FC236}">
                    <a16:creationId xmlns:a16="http://schemas.microsoft.com/office/drawing/2014/main" id="{4A08CF98-8F6C-4512-8502-1CBE21C56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3" name="Oval 189">
                <a:extLst>
                  <a:ext uri="{FF2B5EF4-FFF2-40B4-BE49-F238E27FC236}">
                    <a16:creationId xmlns:a16="http://schemas.microsoft.com/office/drawing/2014/main" id="{36165102-00AB-419A-AAC0-09BF136E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4" name="Oval 190">
                <a:extLst>
                  <a:ext uri="{FF2B5EF4-FFF2-40B4-BE49-F238E27FC236}">
                    <a16:creationId xmlns:a16="http://schemas.microsoft.com/office/drawing/2014/main" id="{4FBB34C6-8927-40D4-9879-FDE55778D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5" name="Oval 191">
                <a:extLst>
                  <a:ext uri="{FF2B5EF4-FFF2-40B4-BE49-F238E27FC236}">
                    <a16:creationId xmlns:a16="http://schemas.microsoft.com/office/drawing/2014/main" id="{363F2B0D-0B35-4E32-BF53-921CE0158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6" name="Oval 192">
                <a:extLst>
                  <a:ext uri="{FF2B5EF4-FFF2-40B4-BE49-F238E27FC236}">
                    <a16:creationId xmlns:a16="http://schemas.microsoft.com/office/drawing/2014/main" id="{B09D3F7B-9B49-4875-9539-9E1C3A47E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7" name="Oval 193">
                <a:extLst>
                  <a:ext uri="{FF2B5EF4-FFF2-40B4-BE49-F238E27FC236}">
                    <a16:creationId xmlns:a16="http://schemas.microsoft.com/office/drawing/2014/main" id="{7B2C62FE-6465-464D-B1DD-9825F865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899" name="Oval 195">
                <a:extLst>
                  <a:ext uri="{FF2B5EF4-FFF2-40B4-BE49-F238E27FC236}">
                    <a16:creationId xmlns:a16="http://schemas.microsoft.com/office/drawing/2014/main" id="{B6C2C9F3-10EA-4F46-ADA6-93D365954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995" name="Line 291">
                <a:extLst>
                  <a:ext uri="{FF2B5EF4-FFF2-40B4-BE49-F238E27FC236}">
                    <a16:creationId xmlns:a16="http://schemas.microsoft.com/office/drawing/2014/main" id="{BDF1918C-13F2-4E5A-8F15-E49425E5C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14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996" name="Line 292">
                <a:extLst>
                  <a:ext uri="{FF2B5EF4-FFF2-40B4-BE49-F238E27FC236}">
                    <a16:creationId xmlns:a16="http://schemas.microsoft.com/office/drawing/2014/main" id="{F6140A3B-2FB5-487B-AA96-F95E55784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238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997" name="Line 293">
                <a:extLst>
                  <a:ext uri="{FF2B5EF4-FFF2-40B4-BE49-F238E27FC236}">
                    <a16:creationId xmlns:a16="http://schemas.microsoft.com/office/drawing/2014/main" id="{C74F8EFC-B4C8-4854-B793-F1EA342ED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0999" name="Line 295">
                <a:extLst>
                  <a:ext uri="{FF2B5EF4-FFF2-40B4-BE49-F238E27FC236}">
                    <a16:creationId xmlns:a16="http://schemas.microsoft.com/office/drawing/2014/main" id="{0C8D73B4-44DF-42D6-9E1F-A5F17A27F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162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0" name="Line 296">
                <a:extLst>
                  <a:ext uri="{FF2B5EF4-FFF2-40B4-BE49-F238E27FC236}">
                    <a16:creationId xmlns:a16="http://schemas.microsoft.com/office/drawing/2014/main" id="{DB049FA3-B2FB-46FB-9A1D-AC86C5F89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1" name="Line 297">
                <a:extLst>
                  <a:ext uri="{FF2B5EF4-FFF2-40B4-BE49-F238E27FC236}">
                    <a16:creationId xmlns:a16="http://schemas.microsoft.com/office/drawing/2014/main" id="{5275E195-42DE-4E33-A7CA-9F9474536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69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2" name="Line 298">
                <a:extLst>
                  <a:ext uri="{FF2B5EF4-FFF2-40B4-BE49-F238E27FC236}">
                    <a16:creationId xmlns:a16="http://schemas.microsoft.com/office/drawing/2014/main" id="{48A42337-3B1D-48C8-AAA3-26ECA01E3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39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3" name="Line 299">
                <a:extLst>
                  <a:ext uri="{FF2B5EF4-FFF2-40B4-BE49-F238E27FC236}">
                    <a16:creationId xmlns:a16="http://schemas.microsoft.com/office/drawing/2014/main" id="{5B936BB6-86E3-40A6-9FF7-380BA4C8B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214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4" name="Line 300">
                <a:extLst>
                  <a:ext uri="{FF2B5EF4-FFF2-40B4-BE49-F238E27FC236}">
                    <a16:creationId xmlns:a16="http://schemas.microsoft.com/office/drawing/2014/main" id="{3BCB6A0F-FAE8-4ADC-8228-E45A9AD8E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238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7" name="Line 303">
                <a:extLst>
                  <a:ext uri="{FF2B5EF4-FFF2-40B4-BE49-F238E27FC236}">
                    <a16:creationId xmlns:a16="http://schemas.microsoft.com/office/drawing/2014/main" id="{7C11F50C-C6CB-46A7-9DDD-3F16D5F65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09" name="Line 305">
                <a:extLst>
                  <a:ext uri="{FF2B5EF4-FFF2-40B4-BE49-F238E27FC236}">
                    <a16:creationId xmlns:a16="http://schemas.microsoft.com/office/drawing/2014/main" id="{91AD3230-59EE-4B2B-A959-C0E99268E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3162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0" name="Line 306">
                <a:extLst>
                  <a:ext uri="{FF2B5EF4-FFF2-40B4-BE49-F238E27FC236}">
                    <a16:creationId xmlns:a16="http://schemas.microsoft.com/office/drawing/2014/main" id="{B1229298-BF0D-4F74-8EBA-F933A43B1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1" name="Line 307">
                <a:extLst>
                  <a:ext uri="{FF2B5EF4-FFF2-40B4-BE49-F238E27FC236}">
                    <a16:creationId xmlns:a16="http://schemas.microsoft.com/office/drawing/2014/main" id="{324624DA-7928-4706-8FD5-8B83ABEB4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369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2" name="Line 308">
                <a:extLst>
                  <a:ext uri="{FF2B5EF4-FFF2-40B4-BE49-F238E27FC236}">
                    <a16:creationId xmlns:a16="http://schemas.microsoft.com/office/drawing/2014/main" id="{DC3132A3-4D99-4AC1-B5EB-21BC785CC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39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3" name="Line 309">
                <a:extLst>
                  <a:ext uri="{FF2B5EF4-FFF2-40B4-BE49-F238E27FC236}">
                    <a16:creationId xmlns:a16="http://schemas.microsoft.com/office/drawing/2014/main" id="{D0C1002D-347E-4564-B373-2B77FADE2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2659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5" name="Line 311">
                <a:extLst>
                  <a:ext uri="{FF2B5EF4-FFF2-40B4-BE49-F238E27FC236}">
                    <a16:creationId xmlns:a16="http://schemas.microsoft.com/office/drawing/2014/main" id="{CADD7320-5AEC-4431-A724-B201D5C31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8" y="238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6" name="Line 312">
                <a:extLst>
                  <a:ext uri="{FF2B5EF4-FFF2-40B4-BE49-F238E27FC236}">
                    <a16:creationId xmlns:a16="http://schemas.microsoft.com/office/drawing/2014/main" id="{F9F89933-4851-4A14-A2BB-788567464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8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7" name="Line 313">
                <a:extLst>
                  <a:ext uri="{FF2B5EF4-FFF2-40B4-BE49-F238E27FC236}">
                    <a16:creationId xmlns:a16="http://schemas.microsoft.com/office/drawing/2014/main" id="{AD36E8B0-9E38-42E1-A0A6-922941CF9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8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18" name="Line 314">
                <a:extLst>
                  <a:ext uri="{FF2B5EF4-FFF2-40B4-BE49-F238E27FC236}">
                    <a16:creationId xmlns:a16="http://schemas.microsoft.com/office/drawing/2014/main" id="{3ED52D21-D924-4141-9C1E-BCA951F0E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8" y="3454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30" name="Line 326">
                <a:extLst>
                  <a:ext uri="{FF2B5EF4-FFF2-40B4-BE49-F238E27FC236}">
                    <a16:creationId xmlns:a16="http://schemas.microsoft.com/office/drawing/2014/main" id="{26E0E68E-3341-46A3-AC78-5A795189B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8" y="3162"/>
                <a:ext cx="921" cy="733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33" name="Line 329">
                <a:extLst>
                  <a:ext uri="{FF2B5EF4-FFF2-40B4-BE49-F238E27FC236}">
                    <a16:creationId xmlns:a16="http://schemas.microsoft.com/office/drawing/2014/main" id="{43E76DDB-D0CE-43F2-BE87-BEFC80BE1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41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35" name="Line 331">
                <a:extLst>
                  <a:ext uri="{FF2B5EF4-FFF2-40B4-BE49-F238E27FC236}">
                    <a16:creationId xmlns:a16="http://schemas.microsoft.com/office/drawing/2014/main" id="{F41D3EA4-C3D0-41F5-8C91-698C42A2F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143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036" name="Line 332">
                <a:extLst>
                  <a:ext uri="{FF2B5EF4-FFF2-40B4-BE49-F238E27FC236}">
                    <a16:creationId xmlns:a16="http://schemas.microsoft.com/office/drawing/2014/main" id="{38F789C9-643A-4108-873B-70404099D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38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1" name="Oval 407">
                <a:extLst>
                  <a:ext uri="{FF2B5EF4-FFF2-40B4-BE49-F238E27FC236}">
                    <a16:creationId xmlns:a16="http://schemas.microsoft.com/office/drawing/2014/main" id="{A9F4F66D-A1FB-4228-96D4-02012FFF1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2" name="Line 408">
                <a:extLst>
                  <a:ext uri="{FF2B5EF4-FFF2-40B4-BE49-F238E27FC236}">
                    <a16:creationId xmlns:a16="http://schemas.microsoft.com/office/drawing/2014/main" id="{E4161A0F-CE92-4B30-ABC8-ECB9EBD54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7" y="290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3" name="Line 409">
                <a:extLst>
                  <a:ext uri="{FF2B5EF4-FFF2-40B4-BE49-F238E27FC236}">
                    <a16:creationId xmlns:a16="http://schemas.microsoft.com/office/drawing/2014/main" id="{F805869C-B63C-4FD4-9C60-E8DC84FC4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4" y="2906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4" name="Oval 410">
                <a:extLst>
                  <a:ext uri="{FF2B5EF4-FFF2-40B4-BE49-F238E27FC236}">
                    <a16:creationId xmlns:a16="http://schemas.microsoft.com/office/drawing/2014/main" id="{3E4B0F08-D380-48CA-85CE-82027BFE4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5" name="Line 411">
                <a:extLst>
                  <a:ext uri="{FF2B5EF4-FFF2-40B4-BE49-F238E27FC236}">
                    <a16:creationId xmlns:a16="http://schemas.microsoft.com/office/drawing/2014/main" id="{7B384ADC-1B47-4C04-9503-9F7B06851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64" y="293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6" name="Line 412">
                <a:extLst>
                  <a:ext uri="{FF2B5EF4-FFF2-40B4-BE49-F238E27FC236}">
                    <a16:creationId xmlns:a16="http://schemas.microsoft.com/office/drawing/2014/main" id="{7484C57E-D87B-423E-A14A-919CD12AD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6" y="2673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7" name="Line 413">
                <a:extLst>
                  <a:ext uri="{FF2B5EF4-FFF2-40B4-BE49-F238E27FC236}">
                    <a16:creationId xmlns:a16="http://schemas.microsoft.com/office/drawing/2014/main" id="{F87E35F0-7A56-40A4-9BEB-B8758A2EE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13" y="2402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8" name="Line 414">
                <a:extLst>
                  <a:ext uri="{FF2B5EF4-FFF2-40B4-BE49-F238E27FC236}">
                    <a16:creationId xmlns:a16="http://schemas.microsoft.com/office/drawing/2014/main" id="{F42ACE97-1F98-4E44-84B2-95024054D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5" y="240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19" name="Line 415">
                <a:extLst>
                  <a:ext uri="{FF2B5EF4-FFF2-40B4-BE49-F238E27FC236}">
                    <a16:creationId xmlns:a16="http://schemas.microsoft.com/office/drawing/2014/main" id="{CBE7CD23-3EF5-4732-841F-8A1692A26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2651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0" name="Line 416">
                <a:extLst>
                  <a:ext uri="{FF2B5EF4-FFF2-40B4-BE49-F238E27FC236}">
                    <a16:creationId xmlns:a16="http://schemas.microsoft.com/office/drawing/2014/main" id="{4E73FA8E-0F29-4510-8CCD-E1A56463C0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4" y="343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1" name="Line 417">
                <a:extLst>
                  <a:ext uri="{FF2B5EF4-FFF2-40B4-BE49-F238E27FC236}">
                    <a16:creationId xmlns:a16="http://schemas.microsoft.com/office/drawing/2014/main" id="{0404B98E-F610-47FF-97BC-49B92C4C7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1" y="3684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2" name="Line 418">
                <a:extLst>
                  <a:ext uri="{FF2B5EF4-FFF2-40B4-BE49-F238E27FC236}">
                    <a16:creationId xmlns:a16="http://schemas.microsoft.com/office/drawing/2014/main" id="{C1083827-C32A-4B3C-B166-2746B5598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5" y="3681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3" name="Line 419">
                <a:extLst>
                  <a:ext uri="{FF2B5EF4-FFF2-40B4-BE49-F238E27FC236}">
                    <a16:creationId xmlns:a16="http://schemas.microsoft.com/office/drawing/2014/main" id="{5DFF1B5D-BF78-45E1-9691-D0C60DA2E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7" y="21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4" name="Line 420">
                <a:extLst>
                  <a:ext uri="{FF2B5EF4-FFF2-40B4-BE49-F238E27FC236}">
                    <a16:creationId xmlns:a16="http://schemas.microsoft.com/office/drawing/2014/main" id="{81A9081C-26CA-4F1E-B153-8B4F934F2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06" y="21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5" name="Line 421">
                <a:extLst>
                  <a:ext uri="{FF2B5EF4-FFF2-40B4-BE49-F238E27FC236}">
                    <a16:creationId xmlns:a16="http://schemas.microsoft.com/office/drawing/2014/main" id="{133EFB22-A879-4A0B-8BA7-A2F9954FD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9" y="2150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6" name="Line 422">
                <a:extLst>
                  <a:ext uri="{FF2B5EF4-FFF2-40B4-BE49-F238E27FC236}">
                    <a16:creationId xmlns:a16="http://schemas.microsoft.com/office/drawing/2014/main" id="{0C117BB8-D8AD-4045-8342-5D7CA7677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9" y="2155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7" name="Line 423">
                <a:extLst>
                  <a:ext uri="{FF2B5EF4-FFF2-40B4-BE49-F238E27FC236}">
                    <a16:creationId xmlns:a16="http://schemas.microsoft.com/office/drawing/2014/main" id="{0C0B237D-C705-42BF-9947-4F45A88D0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0" y="217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28" name="Line 424">
                <a:extLst>
                  <a:ext uri="{FF2B5EF4-FFF2-40B4-BE49-F238E27FC236}">
                    <a16:creationId xmlns:a16="http://schemas.microsoft.com/office/drawing/2014/main" id="{CFBF6A4A-2408-464C-A890-C8ACD979E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30" name="Line 426">
                <a:extLst>
                  <a:ext uri="{FF2B5EF4-FFF2-40B4-BE49-F238E27FC236}">
                    <a16:creationId xmlns:a16="http://schemas.microsoft.com/office/drawing/2014/main" id="{4D2EFBB6-5078-437A-8631-63E901EF5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2" y="3180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31" name="Line 427">
                <a:extLst>
                  <a:ext uri="{FF2B5EF4-FFF2-40B4-BE49-F238E27FC236}">
                    <a16:creationId xmlns:a16="http://schemas.microsoft.com/office/drawing/2014/main" id="{4C0A903E-461E-4370-B404-139868E70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3" y="2909"/>
                <a:ext cx="921" cy="745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32" name="Line 428">
                <a:extLst>
                  <a:ext uri="{FF2B5EF4-FFF2-40B4-BE49-F238E27FC236}">
                    <a16:creationId xmlns:a16="http://schemas.microsoft.com/office/drawing/2014/main" id="{8ED6B3A8-6379-4E85-AE13-404DFAEBC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134" name="Line 430">
                <a:extLst>
                  <a:ext uri="{FF2B5EF4-FFF2-40B4-BE49-F238E27FC236}">
                    <a16:creationId xmlns:a16="http://schemas.microsoft.com/office/drawing/2014/main" id="{4114F2C7-9883-4E90-90CD-601B9A3A5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3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201136" name="Text Box 432">
              <a:extLst>
                <a:ext uri="{FF2B5EF4-FFF2-40B4-BE49-F238E27FC236}">
                  <a16:creationId xmlns:a16="http://schemas.microsoft.com/office/drawing/2014/main" id="{8B5AE447-15AC-4E40-BD55-A668F4A3D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286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iniciais</a:t>
              </a:r>
            </a:p>
          </p:txBody>
        </p:sp>
        <p:sp>
          <p:nvSpPr>
            <p:cNvPr id="201137" name="Text Box 433">
              <a:extLst>
                <a:ext uri="{FF2B5EF4-FFF2-40B4-BE49-F238E27FC236}">
                  <a16:creationId xmlns:a16="http://schemas.microsoft.com/office/drawing/2014/main" id="{A8BE2EAC-04AA-42E3-A85F-0C0B97DB4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3" y="286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finais</a:t>
              </a:r>
            </a:p>
          </p:txBody>
        </p:sp>
      </p:grp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7E3A0EF7-9EF3-4E28-8B28-ADAC1D158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1" y="63501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44A5BAE5-D09E-4D2F-8758-D4A115A7B33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210820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Direção da busca</a:t>
            </a:r>
          </a:p>
          <a:p>
            <a:pPr marL="1085850" lvl="2"/>
            <a:r>
              <a:rPr lang="pt-BR" altLang="pt-BR" sz="2400" b="1" dirty="0"/>
              <a:t>Encadeamento progressivo (</a:t>
            </a:r>
            <a:r>
              <a:rPr lang="pt-BR" altLang="pt-BR" sz="2400" b="1" i="1" dirty="0" err="1"/>
              <a:t>Forward</a:t>
            </a:r>
            <a:r>
              <a:rPr lang="pt-BR" altLang="pt-BR" sz="2400" b="1" i="1" dirty="0"/>
              <a:t> </a:t>
            </a:r>
            <a:r>
              <a:rPr lang="pt-BR" altLang="pt-BR" sz="2400" b="1" i="1" dirty="0" err="1"/>
              <a:t>chaining</a:t>
            </a:r>
            <a:r>
              <a:rPr lang="pt-BR" altLang="pt-BR" sz="2400" b="1" dirty="0"/>
              <a:t>)</a:t>
            </a:r>
          </a:p>
          <a:p>
            <a:pPr marL="1539875" lvl="3"/>
            <a:r>
              <a:rPr lang="pt-BR" altLang="pt-BR" sz="2000" dirty="0"/>
              <a:t>Para frente, a partir do estado inicial</a:t>
            </a:r>
          </a:p>
          <a:p>
            <a:pPr marL="1539875" lvl="3"/>
            <a:r>
              <a:rPr lang="pt-BR" altLang="pt-BR" sz="2000" dirty="0"/>
              <a:t>A busca é interrompida quando um estado final é encontrado </a:t>
            </a:r>
          </a:p>
          <a:p>
            <a:pPr marL="1085850" lvl="2"/>
            <a:endParaRPr lang="pt-BR" altLang="pt-BR" sz="2400" b="1" dirty="0"/>
          </a:p>
        </p:txBody>
      </p:sp>
      <p:grpSp>
        <p:nvGrpSpPr>
          <p:cNvPr id="201066" name="Group 362">
            <a:extLst>
              <a:ext uri="{FF2B5EF4-FFF2-40B4-BE49-F238E27FC236}">
                <a16:creationId xmlns:a16="http://schemas.microsoft.com/office/drawing/2014/main" id="{C86A7254-7A99-4B03-9FF8-66C252E87641}"/>
              </a:ext>
            </a:extLst>
          </p:cNvPr>
          <p:cNvGrpSpPr>
            <a:grpSpLocks/>
          </p:cNvGrpSpPr>
          <p:nvPr/>
        </p:nvGrpSpPr>
        <p:grpSpPr bwMode="auto">
          <a:xfrm>
            <a:off x="3875882" y="3063876"/>
            <a:ext cx="5064125" cy="3019425"/>
            <a:chOff x="1576" y="2230"/>
            <a:chExt cx="3190" cy="1902"/>
          </a:xfrm>
        </p:grpSpPr>
        <p:sp>
          <p:nvSpPr>
            <p:cNvPr id="201037" name="Oval 333">
              <a:extLst>
                <a:ext uri="{FF2B5EF4-FFF2-40B4-BE49-F238E27FC236}">
                  <a16:creationId xmlns:a16="http://schemas.microsoft.com/office/drawing/2014/main" id="{2A827866-F211-41A6-85C7-4EC39FCB3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325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38" name="Oval 334">
              <a:extLst>
                <a:ext uri="{FF2B5EF4-FFF2-40B4-BE49-F238E27FC236}">
                  <a16:creationId xmlns:a16="http://schemas.microsoft.com/office/drawing/2014/main" id="{A2704F96-0477-442A-9CA0-A127352B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3512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39" name="Oval 335">
              <a:extLst>
                <a:ext uri="{FF2B5EF4-FFF2-40B4-BE49-F238E27FC236}">
                  <a16:creationId xmlns:a16="http://schemas.microsoft.com/office/drawing/2014/main" id="{DB27D200-52E1-44B6-BAA6-6E6AB853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74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0" name="Oval 336">
              <a:extLst>
                <a:ext uri="{FF2B5EF4-FFF2-40B4-BE49-F238E27FC236}">
                  <a16:creationId xmlns:a16="http://schemas.microsoft.com/office/drawing/2014/main" id="{6F96F6E1-1302-429F-AC21-67BDC2B41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3512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1" name="Oval 337">
              <a:extLst>
                <a:ext uri="{FF2B5EF4-FFF2-40B4-BE49-F238E27FC236}">
                  <a16:creationId xmlns:a16="http://schemas.microsoft.com/office/drawing/2014/main" id="{8BCAD469-BBDB-496C-9E83-28B63E103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402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2" name="Oval 338">
              <a:extLst>
                <a:ext uri="{FF2B5EF4-FFF2-40B4-BE49-F238E27FC236}">
                  <a16:creationId xmlns:a16="http://schemas.microsoft.com/office/drawing/2014/main" id="{819004AF-1F70-49C7-BAF0-1807FD0B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248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3" name="Oval 339">
              <a:extLst>
                <a:ext uri="{FF2B5EF4-FFF2-40B4-BE49-F238E27FC236}">
                  <a16:creationId xmlns:a16="http://schemas.microsoft.com/office/drawing/2014/main" id="{C0EC65C6-D7F0-4D50-9643-E3BBD28F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2999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4" name="Oval 340">
              <a:extLst>
                <a:ext uri="{FF2B5EF4-FFF2-40B4-BE49-F238E27FC236}">
                  <a16:creationId xmlns:a16="http://schemas.microsoft.com/office/drawing/2014/main" id="{6CB77681-2914-4A50-90BB-62B1BAAE2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3512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5" name="Oval 341">
              <a:extLst>
                <a:ext uri="{FF2B5EF4-FFF2-40B4-BE49-F238E27FC236}">
                  <a16:creationId xmlns:a16="http://schemas.microsoft.com/office/drawing/2014/main" id="{5D75C0B6-45E1-415E-A3BB-8D12D23D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3769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6" name="Oval 342">
              <a:extLst>
                <a:ext uri="{FF2B5EF4-FFF2-40B4-BE49-F238E27FC236}">
                  <a16:creationId xmlns:a16="http://schemas.microsoft.com/office/drawing/2014/main" id="{A0552E34-E0CC-4EBC-ABA6-EC287ED85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402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7" name="Oval 343">
              <a:extLst>
                <a:ext uri="{FF2B5EF4-FFF2-40B4-BE49-F238E27FC236}">
                  <a16:creationId xmlns:a16="http://schemas.microsoft.com/office/drawing/2014/main" id="{6AD2A6E2-BF15-4980-8C70-F2985F4B5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230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8" name="Oval 344">
              <a:extLst>
                <a:ext uri="{FF2B5EF4-FFF2-40B4-BE49-F238E27FC236}">
                  <a16:creationId xmlns:a16="http://schemas.microsoft.com/office/drawing/2014/main" id="{98D423EF-F1F0-4820-8B89-85451AF16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48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49" name="Oval 345">
              <a:extLst>
                <a:ext uri="{FF2B5EF4-FFF2-40B4-BE49-F238E27FC236}">
                  <a16:creationId xmlns:a16="http://schemas.microsoft.com/office/drawing/2014/main" id="{5E0F4CE5-FC77-4DC1-8D10-4B3583DF5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74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0" name="Oval 346">
              <a:extLst>
                <a:ext uri="{FF2B5EF4-FFF2-40B4-BE49-F238E27FC236}">
                  <a16:creationId xmlns:a16="http://schemas.microsoft.com/office/drawing/2014/main" id="{490C2B90-BC00-4FF7-84CE-92109F49E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999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1" name="Oval 347">
              <a:extLst>
                <a:ext uri="{FF2B5EF4-FFF2-40B4-BE49-F238E27FC236}">
                  <a16:creationId xmlns:a16="http://schemas.microsoft.com/office/drawing/2014/main" id="{D4480833-6C81-47A3-8F86-F19BD540D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325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2" name="Line 348">
              <a:extLst>
                <a:ext uri="{FF2B5EF4-FFF2-40B4-BE49-F238E27FC236}">
                  <a16:creationId xmlns:a16="http://schemas.microsoft.com/office/drawing/2014/main" id="{B49728DD-F353-4212-AF0D-CBF5A93667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63" y="3313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3" name="Line 349">
              <a:extLst>
                <a:ext uri="{FF2B5EF4-FFF2-40B4-BE49-F238E27FC236}">
                  <a16:creationId xmlns:a16="http://schemas.microsoft.com/office/drawing/2014/main" id="{4E30BC34-8362-45F8-B6AE-5BEE7682B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5" y="2294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4" name="Line 350">
              <a:extLst>
                <a:ext uri="{FF2B5EF4-FFF2-40B4-BE49-F238E27FC236}">
                  <a16:creationId xmlns:a16="http://schemas.microsoft.com/office/drawing/2014/main" id="{B8794F77-4F90-4ADC-B3C7-F23834FFD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253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5" name="Line 351">
              <a:extLst>
                <a:ext uri="{FF2B5EF4-FFF2-40B4-BE49-F238E27FC236}">
                  <a16:creationId xmlns:a16="http://schemas.microsoft.com/office/drawing/2014/main" id="{4011E6E5-B9DC-4AE2-A244-E7B3A6775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5" y="2810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6" name="Line 352">
              <a:extLst>
                <a:ext uri="{FF2B5EF4-FFF2-40B4-BE49-F238E27FC236}">
                  <a16:creationId xmlns:a16="http://schemas.microsoft.com/office/drawing/2014/main" id="{CBE1028F-42A3-409E-B76F-A26A31C94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3065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7" name="Line 353">
              <a:extLst>
                <a:ext uri="{FF2B5EF4-FFF2-40B4-BE49-F238E27FC236}">
                  <a16:creationId xmlns:a16="http://schemas.microsoft.com/office/drawing/2014/main" id="{B510F6A4-DD22-45EE-8AC0-676DEDAEE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5" y="3313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8" name="Line 354">
              <a:extLst>
                <a:ext uri="{FF2B5EF4-FFF2-40B4-BE49-F238E27FC236}">
                  <a16:creationId xmlns:a16="http://schemas.microsoft.com/office/drawing/2014/main" id="{CF8B19E0-E04F-4AA0-8434-BA351641F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356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59" name="Line 355">
              <a:extLst>
                <a:ext uri="{FF2B5EF4-FFF2-40B4-BE49-F238E27FC236}">
                  <a16:creationId xmlns:a16="http://schemas.microsoft.com/office/drawing/2014/main" id="{0FB27CF1-0FF5-4D05-83DC-F7457D0F52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5" y="3847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0" name="Line 356">
              <a:extLst>
                <a:ext uri="{FF2B5EF4-FFF2-40B4-BE49-F238E27FC236}">
                  <a16:creationId xmlns:a16="http://schemas.microsoft.com/office/drawing/2014/main" id="{D1562274-3E0E-4FA9-A0AE-504127F24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409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1" name="Line 357">
              <a:extLst>
                <a:ext uri="{FF2B5EF4-FFF2-40B4-BE49-F238E27FC236}">
                  <a16:creationId xmlns:a16="http://schemas.microsoft.com/office/drawing/2014/main" id="{5437D8F4-CE75-4031-8D54-A54BF8D8F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3" y="2810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2" name="Line 358">
              <a:extLst>
                <a:ext uri="{FF2B5EF4-FFF2-40B4-BE49-F238E27FC236}">
                  <a16:creationId xmlns:a16="http://schemas.microsoft.com/office/drawing/2014/main" id="{6EF226A1-B3BE-4B1D-882C-315EB7237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4" y="2539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3" name="Line 359">
              <a:extLst>
                <a:ext uri="{FF2B5EF4-FFF2-40B4-BE49-F238E27FC236}">
                  <a16:creationId xmlns:a16="http://schemas.microsoft.com/office/drawing/2014/main" id="{8C301B0A-C36D-4952-B56E-8F79CF88D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4" y="356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4" name="Line 360">
              <a:extLst>
                <a:ext uri="{FF2B5EF4-FFF2-40B4-BE49-F238E27FC236}">
                  <a16:creationId xmlns:a16="http://schemas.microsoft.com/office/drawing/2014/main" id="{C6C9FC1B-D7C5-4BFE-BEC5-1277C820B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4" y="2810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065" name="Line 361">
              <a:extLst>
                <a:ext uri="{FF2B5EF4-FFF2-40B4-BE49-F238E27FC236}">
                  <a16:creationId xmlns:a16="http://schemas.microsoft.com/office/drawing/2014/main" id="{C99EFFF6-9B0C-4D7A-9B4D-433D9A178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4" y="3605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0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Group 230">
            <a:extLst>
              <a:ext uri="{FF2B5EF4-FFF2-40B4-BE49-F238E27FC236}">
                <a16:creationId xmlns:a16="http://schemas.microsoft.com/office/drawing/2014/main" id="{E1B80DAD-AB58-4A26-8D36-0580571DB17E}"/>
              </a:ext>
            </a:extLst>
          </p:cNvPr>
          <p:cNvGrpSpPr>
            <a:grpSpLocks/>
          </p:cNvGrpSpPr>
          <p:nvPr/>
        </p:nvGrpSpPr>
        <p:grpSpPr bwMode="auto">
          <a:xfrm>
            <a:off x="2847976" y="2774952"/>
            <a:ext cx="7015163" cy="3019425"/>
            <a:chOff x="846" y="2077"/>
            <a:chExt cx="4419" cy="1902"/>
          </a:xfrm>
        </p:grpSpPr>
        <p:grpSp>
          <p:nvGrpSpPr>
            <p:cNvPr id="63523" name="Group 231">
              <a:extLst>
                <a:ext uri="{FF2B5EF4-FFF2-40B4-BE49-F238E27FC236}">
                  <a16:creationId xmlns:a16="http://schemas.microsoft.com/office/drawing/2014/main" id="{B736AFF3-9B92-4AA6-BC12-78D31226D3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8" y="2077"/>
              <a:ext cx="3190" cy="1902"/>
              <a:chOff x="1370" y="2079"/>
              <a:chExt cx="3190" cy="1902"/>
            </a:xfrm>
          </p:grpSpPr>
          <p:sp>
            <p:nvSpPr>
              <p:cNvPr id="201960" name="Oval 232">
                <a:extLst>
                  <a:ext uri="{FF2B5EF4-FFF2-40B4-BE49-F238E27FC236}">
                    <a16:creationId xmlns:a16="http://schemas.microsoft.com/office/drawing/2014/main" id="{4CFF221C-C6DC-4622-8F90-26A272FC3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1" name="Oval 233">
                <a:extLst>
                  <a:ext uri="{FF2B5EF4-FFF2-40B4-BE49-F238E27FC236}">
                    <a16:creationId xmlns:a16="http://schemas.microsoft.com/office/drawing/2014/main" id="{F58C5A27-886F-4A4F-97B7-4E48435CE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2" name="Oval 234">
                <a:extLst>
                  <a:ext uri="{FF2B5EF4-FFF2-40B4-BE49-F238E27FC236}">
                    <a16:creationId xmlns:a16="http://schemas.microsoft.com/office/drawing/2014/main" id="{CEAC1E2A-869E-40AB-9592-B84EF0EC7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3" name="Oval 235">
                <a:extLst>
                  <a:ext uri="{FF2B5EF4-FFF2-40B4-BE49-F238E27FC236}">
                    <a16:creationId xmlns:a16="http://schemas.microsoft.com/office/drawing/2014/main" id="{E9ACCB39-504D-407B-9134-FFBE17B6F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4" name="Oval 236">
                <a:extLst>
                  <a:ext uri="{FF2B5EF4-FFF2-40B4-BE49-F238E27FC236}">
                    <a16:creationId xmlns:a16="http://schemas.microsoft.com/office/drawing/2014/main" id="{B5D53FF0-4612-4F92-9D2B-6C2EDCE2C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5" name="Oval 237">
                <a:extLst>
                  <a:ext uri="{FF2B5EF4-FFF2-40B4-BE49-F238E27FC236}">
                    <a16:creationId xmlns:a16="http://schemas.microsoft.com/office/drawing/2014/main" id="{D9D677A6-02D2-4D49-818A-E710A706E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6" name="Oval 238">
                <a:extLst>
                  <a:ext uri="{FF2B5EF4-FFF2-40B4-BE49-F238E27FC236}">
                    <a16:creationId xmlns:a16="http://schemas.microsoft.com/office/drawing/2014/main" id="{5342613D-CBFA-4FF7-8213-130E6E349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7" name="Oval 239">
                <a:extLst>
                  <a:ext uri="{FF2B5EF4-FFF2-40B4-BE49-F238E27FC236}">
                    <a16:creationId xmlns:a16="http://schemas.microsoft.com/office/drawing/2014/main" id="{F84F5903-62B1-477E-837B-59E6661C8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8" name="Oval 240">
                <a:extLst>
                  <a:ext uri="{FF2B5EF4-FFF2-40B4-BE49-F238E27FC236}">
                    <a16:creationId xmlns:a16="http://schemas.microsoft.com/office/drawing/2014/main" id="{A1316F9D-932B-475D-B03C-324291ECF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69" name="Oval 241">
                <a:extLst>
                  <a:ext uri="{FF2B5EF4-FFF2-40B4-BE49-F238E27FC236}">
                    <a16:creationId xmlns:a16="http://schemas.microsoft.com/office/drawing/2014/main" id="{B452E2BE-8A82-421C-B46B-63F6F2F81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0" name="Oval 242">
                <a:extLst>
                  <a:ext uri="{FF2B5EF4-FFF2-40B4-BE49-F238E27FC236}">
                    <a16:creationId xmlns:a16="http://schemas.microsoft.com/office/drawing/2014/main" id="{28809E97-0368-43D2-A651-C3353EF3C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1" name="Oval 243">
                <a:extLst>
                  <a:ext uri="{FF2B5EF4-FFF2-40B4-BE49-F238E27FC236}">
                    <a16:creationId xmlns:a16="http://schemas.microsoft.com/office/drawing/2014/main" id="{CB4B06F4-24C1-4E1D-A6DA-C0D750859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2" name="Oval 244">
                <a:extLst>
                  <a:ext uri="{FF2B5EF4-FFF2-40B4-BE49-F238E27FC236}">
                    <a16:creationId xmlns:a16="http://schemas.microsoft.com/office/drawing/2014/main" id="{6D2A4E49-6881-4300-8205-7A961AA84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3" name="Oval 245">
                <a:extLst>
                  <a:ext uri="{FF2B5EF4-FFF2-40B4-BE49-F238E27FC236}">
                    <a16:creationId xmlns:a16="http://schemas.microsoft.com/office/drawing/2014/main" id="{E8291896-6F01-45E9-B578-04AB5FCF8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4" name="Oval 246">
                <a:extLst>
                  <a:ext uri="{FF2B5EF4-FFF2-40B4-BE49-F238E27FC236}">
                    <a16:creationId xmlns:a16="http://schemas.microsoft.com/office/drawing/2014/main" id="{74408120-820F-4740-8C13-E1FCB14CD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5" name="Oval 247">
                <a:extLst>
                  <a:ext uri="{FF2B5EF4-FFF2-40B4-BE49-F238E27FC236}">
                    <a16:creationId xmlns:a16="http://schemas.microsoft.com/office/drawing/2014/main" id="{F8FA439B-72EC-4821-9BC8-87923AC6D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6" name="Oval 248">
                <a:extLst>
                  <a:ext uri="{FF2B5EF4-FFF2-40B4-BE49-F238E27FC236}">
                    <a16:creationId xmlns:a16="http://schemas.microsoft.com/office/drawing/2014/main" id="{D8F9842B-EA6E-40C4-AE30-FBE8BCE00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7" name="Oval 249">
                <a:extLst>
                  <a:ext uri="{FF2B5EF4-FFF2-40B4-BE49-F238E27FC236}">
                    <a16:creationId xmlns:a16="http://schemas.microsoft.com/office/drawing/2014/main" id="{F60A388A-B82E-4D59-85F8-A577F0C7C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8" name="Oval 250">
                <a:extLst>
                  <a:ext uri="{FF2B5EF4-FFF2-40B4-BE49-F238E27FC236}">
                    <a16:creationId xmlns:a16="http://schemas.microsoft.com/office/drawing/2014/main" id="{61FE2EFD-1A59-48C6-9226-33B1A9A9A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79" name="Oval 251">
                <a:extLst>
                  <a:ext uri="{FF2B5EF4-FFF2-40B4-BE49-F238E27FC236}">
                    <a16:creationId xmlns:a16="http://schemas.microsoft.com/office/drawing/2014/main" id="{7896A37A-AADD-4811-AC35-D10C9820B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0" name="Oval 252">
                <a:extLst>
                  <a:ext uri="{FF2B5EF4-FFF2-40B4-BE49-F238E27FC236}">
                    <a16:creationId xmlns:a16="http://schemas.microsoft.com/office/drawing/2014/main" id="{6249E7FD-292E-444C-9DA7-3220B969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1" name="Oval 253">
                <a:extLst>
                  <a:ext uri="{FF2B5EF4-FFF2-40B4-BE49-F238E27FC236}">
                    <a16:creationId xmlns:a16="http://schemas.microsoft.com/office/drawing/2014/main" id="{04E1D646-9097-4C17-A18B-301E9CF81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2" name="Oval 254">
                <a:extLst>
                  <a:ext uri="{FF2B5EF4-FFF2-40B4-BE49-F238E27FC236}">
                    <a16:creationId xmlns:a16="http://schemas.microsoft.com/office/drawing/2014/main" id="{A3B58BE9-98C9-495E-AF0D-B05039852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3" name="Oval 255">
                <a:extLst>
                  <a:ext uri="{FF2B5EF4-FFF2-40B4-BE49-F238E27FC236}">
                    <a16:creationId xmlns:a16="http://schemas.microsoft.com/office/drawing/2014/main" id="{18342057-48BE-4C99-AC63-8FC03C2DA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361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4" name="Oval 256">
                <a:extLst>
                  <a:ext uri="{FF2B5EF4-FFF2-40B4-BE49-F238E27FC236}">
                    <a16:creationId xmlns:a16="http://schemas.microsoft.com/office/drawing/2014/main" id="{D12617F3-850C-4385-8DA6-422F59B19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61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5" name="Oval 257">
                <a:extLst>
                  <a:ext uri="{FF2B5EF4-FFF2-40B4-BE49-F238E27FC236}">
                    <a16:creationId xmlns:a16="http://schemas.microsoft.com/office/drawing/2014/main" id="{4BF266D9-4183-4597-98B8-8549775BE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87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6" name="Oval 258">
                <a:extLst>
                  <a:ext uri="{FF2B5EF4-FFF2-40B4-BE49-F238E27FC236}">
                    <a16:creationId xmlns:a16="http://schemas.microsoft.com/office/drawing/2014/main" id="{3C2E10C2-4516-493B-9DC1-2E9C7F0D0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079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7" name="Oval 259">
                <a:extLst>
                  <a:ext uri="{FF2B5EF4-FFF2-40B4-BE49-F238E27FC236}">
                    <a16:creationId xmlns:a16="http://schemas.microsoft.com/office/drawing/2014/main" id="{4DDF1ACF-68F5-435C-B5E6-44C7ED7B8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33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8" name="Oval 260">
                <a:extLst>
                  <a:ext uri="{FF2B5EF4-FFF2-40B4-BE49-F238E27FC236}">
                    <a16:creationId xmlns:a16="http://schemas.microsoft.com/office/drawing/2014/main" id="{E5531C71-EB28-4DA6-9C19-BC740A2E6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592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89" name="Oval 261">
                <a:extLst>
                  <a:ext uri="{FF2B5EF4-FFF2-40B4-BE49-F238E27FC236}">
                    <a16:creationId xmlns:a16="http://schemas.microsoft.com/office/drawing/2014/main" id="{782D490F-DD9D-4E07-9DCD-4F656F227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3105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0" name="Line 262">
                <a:extLst>
                  <a:ext uri="{FF2B5EF4-FFF2-40B4-BE49-F238E27FC236}">
                    <a16:creationId xmlns:a16="http://schemas.microsoft.com/office/drawing/2014/main" id="{99C57D7C-3E2E-4BD0-8EFF-8E17950CC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14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1" name="Line 263">
                <a:extLst>
                  <a:ext uri="{FF2B5EF4-FFF2-40B4-BE49-F238E27FC236}">
                    <a16:creationId xmlns:a16="http://schemas.microsoft.com/office/drawing/2014/main" id="{19C227BE-6DAE-4874-86CF-769C05662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238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2" name="Line 264">
                <a:extLst>
                  <a:ext uri="{FF2B5EF4-FFF2-40B4-BE49-F238E27FC236}">
                    <a16:creationId xmlns:a16="http://schemas.microsoft.com/office/drawing/2014/main" id="{9B8E68F3-F156-44D8-8892-330925B45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3" name="Line 265">
                <a:extLst>
                  <a:ext uri="{FF2B5EF4-FFF2-40B4-BE49-F238E27FC236}">
                    <a16:creationId xmlns:a16="http://schemas.microsoft.com/office/drawing/2014/main" id="{DA96AE49-8D7A-469F-9F39-B98EA314B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162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4" name="Line 266">
                <a:extLst>
                  <a:ext uri="{FF2B5EF4-FFF2-40B4-BE49-F238E27FC236}">
                    <a16:creationId xmlns:a16="http://schemas.microsoft.com/office/drawing/2014/main" id="{2BEB9884-7FFE-4617-8FDD-21119F007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5" name="Line 267">
                <a:extLst>
                  <a:ext uri="{FF2B5EF4-FFF2-40B4-BE49-F238E27FC236}">
                    <a16:creationId xmlns:a16="http://schemas.microsoft.com/office/drawing/2014/main" id="{0BFD6A10-0076-4EA5-805C-DD3601FD5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69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6" name="Line 268">
                <a:extLst>
                  <a:ext uri="{FF2B5EF4-FFF2-40B4-BE49-F238E27FC236}">
                    <a16:creationId xmlns:a16="http://schemas.microsoft.com/office/drawing/2014/main" id="{22BBE55D-CF2F-44AB-BE1C-EEBF79EDE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39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7" name="Line 269">
                <a:extLst>
                  <a:ext uri="{FF2B5EF4-FFF2-40B4-BE49-F238E27FC236}">
                    <a16:creationId xmlns:a16="http://schemas.microsoft.com/office/drawing/2014/main" id="{F15C4411-0F36-4343-94C5-3A7576D37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214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8" name="Line 270">
                <a:extLst>
                  <a:ext uri="{FF2B5EF4-FFF2-40B4-BE49-F238E27FC236}">
                    <a16:creationId xmlns:a16="http://schemas.microsoft.com/office/drawing/2014/main" id="{AA4FB55C-19E7-44EE-AB67-DAF787DEE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238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1999" name="Line 271">
                <a:extLst>
                  <a:ext uri="{FF2B5EF4-FFF2-40B4-BE49-F238E27FC236}">
                    <a16:creationId xmlns:a16="http://schemas.microsoft.com/office/drawing/2014/main" id="{05BD4D9C-0259-47D6-A023-44831B99C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0" name="Line 272">
                <a:extLst>
                  <a:ext uri="{FF2B5EF4-FFF2-40B4-BE49-F238E27FC236}">
                    <a16:creationId xmlns:a16="http://schemas.microsoft.com/office/drawing/2014/main" id="{486D9F2A-9DFB-4395-9AC0-78F498CF7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3162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1" name="Line 273">
                <a:extLst>
                  <a:ext uri="{FF2B5EF4-FFF2-40B4-BE49-F238E27FC236}">
                    <a16:creationId xmlns:a16="http://schemas.microsoft.com/office/drawing/2014/main" id="{D38BE7C7-12AC-4C1D-81F9-41E479ABA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2" name="Line 274">
                <a:extLst>
                  <a:ext uri="{FF2B5EF4-FFF2-40B4-BE49-F238E27FC236}">
                    <a16:creationId xmlns:a16="http://schemas.microsoft.com/office/drawing/2014/main" id="{3C91A418-8520-4B92-AA93-1EF9285BD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369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3" name="Line 275">
                <a:extLst>
                  <a:ext uri="{FF2B5EF4-FFF2-40B4-BE49-F238E27FC236}">
                    <a16:creationId xmlns:a16="http://schemas.microsoft.com/office/drawing/2014/main" id="{AB0B1694-4FE6-4765-9102-1AD81DCA8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6" y="39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4" name="Line 276">
                <a:extLst>
                  <a:ext uri="{FF2B5EF4-FFF2-40B4-BE49-F238E27FC236}">
                    <a16:creationId xmlns:a16="http://schemas.microsoft.com/office/drawing/2014/main" id="{ED5FD815-5ED8-456C-A5E4-69D7A67C1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57" y="2659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5" name="Line 277">
                <a:extLst>
                  <a:ext uri="{FF2B5EF4-FFF2-40B4-BE49-F238E27FC236}">
                    <a16:creationId xmlns:a16="http://schemas.microsoft.com/office/drawing/2014/main" id="{BFA4D432-17A1-4608-84D9-AFC6C5D42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8" y="238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6" name="Line 278">
                <a:extLst>
                  <a:ext uri="{FF2B5EF4-FFF2-40B4-BE49-F238E27FC236}">
                    <a16:creationId xmlns:a16="http://schemas.microsoft.com/office/drawing/2014/main" id="{4799C195-7A30-4F34-9A97-AA3BC9ABE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8" y="341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7" name="Line 279">
                <a:extLst>
                  <a:ext uri="{FF2B5EF4-FFF2-40B4-BE49-F238E27FC236}">
                    <a16:creationId xmlns:a16="http://schemas.microsoft.com/office/drawing/2014/main" id="{083A9B10-381B-4CFC-BFE1-4FEE50392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8" y="265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8" name="Line 280">
                <a:extLst>
                  <a:ext uri="{FF2B5EF4-FFF2-40B4-BE49-F238E27FC236}">
                    <a16:creationId xmlns:a16="http://schemas.microsoft.com/office/drawing/2014/main" id="{D9DA0EA4-9D86-4EC6-A149-E9080C346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8" y="3454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09" name="Line 281">
                <a:extLst>
                  <a:ext uri="{FF2B5EF4-FFF2-40B4-BE49-F238E27FC236}">
                    <a16:creationId xmlns:a16="http://schemas.microsoft.com/office/drawing/2014/main" id="{52391425-BC90-47BD-884A-D86D428C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8" y="3162"/>
                <a:ext cx="921" cy="733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0" name="Line 282">
                <a:extLst>
                  <a:ext uri="{FF2B5EF4-FFF2-40B4-BE49-F238E27FC236}">
                    <a16:creationId xmlns:a16="http://schemas.microsoft.com/office/drawing/2014/main" id="{8E4451F7-2EE4-496F-A71E-B510B4D66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341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1" name="Line 283">
                <a:extLst>
                  <a:ext uri="{FF2B5EF4-FFF2-40B4-BE49-F238E27FC236}">
                    <a16:creationId xmlns:a16="http://schemas.microsoft.com/office/drawing/2014/main" id="{9B21D214-393B-4902-A0E7-5B7112D8A9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143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2" name="Line 284">
                <a:extLst>
                  <a:ext uri="{FF2B5EF4-FFF2-40B4-BE49-F238E27FC236}">
                    <a16:creationId xmlns:a16="http://schemas.microsoft.com/office/drawing/2014/main" id="{954BB244-9A9E-4644-A0F0-71548843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7" y="2388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3" name="Oval 285">
                <a:extLst>
                  <a:ext uri="{FF2B5EF4-FFF2-40B4-BE49-F238E27FC236}">
                    <a16:creationId xmlns:a16="http://schemas.microsoft.com/office/drawing/2014/main" id="{F82DFFB2-0623-4FAF-8FE1-254DF4C11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4" name="Line 286">
                <a:extLst>
                  <a:ext uri="{FF2B5EF4-FFF2-40B4-BE49-F238E27FC236}">
                    <a16:creationId xmlns:a16="http://schemas.microsoft.com/office/drawing/2014/main" id="{2FFFA055-3F23-48DC-8EA0-F2F790247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7" y="290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5" name="Line 287">
                <a:extLst>
                  <a:ext uri="{FF2B5EF4-FFF2-40B4-BE49-F238E27FC236}">
                    <a16:creationId xmlns:a16="http://schemas.microsoft.com/office/drawing/2014/main" id="{88D4F248-EAFA-41C6-B514-7D1656852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4" y="2906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6" name="Oval 288">
                <a:extLst>
                  <a:ext uri="{FF2B5EF4-FFF2-40B4-BE49-F238E27FC236}">
                    <a16:creationId xmlns:a16="http://schemas.microsoft.com/office/drawing/2014/main" id="{56D4D7E0-3390-48FC-AC45-3C2EBDC93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848"/>
                <a:ext cx="89" cy="106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7" name="Line 289">
                <a:extLst>
                  <a:ext uri="{FF2B5EF4-FFF2-40B4-BE49-F238E27FC236}">
                    <a16:creationId xmlns:a16="http://schemas.microsoft.com/office/drawing/2014/main" id="{1360EED2-8090-44BB-897E-0D512E43C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64" y="293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8" name="Line 290">
                <a:extLst>
                  <a:ext uri="{FF2B5EF4-FFF2-40B4-BE49-F238E27FC236}">
                    <a16:creationId xmlns:a16="http://schemas.microsoft.com/office/drawing/2014/main" id="{3FCC93BA-1637-4747-B0CB-F1A6DFCFD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6" y="2673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19" name="Line 291">
                <a:extLst>
                  <a:ext uri="{FF2B5EF4-FFF2-40B4-BE49-F238E27FC236}">
                    <a16:creationId xmlns:a16="http://schemas.microsoft.com/office/drawing/2014/main" id="{06FB7FB3-5090-4C36-856F-392CBB828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13" y="2402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0" name="Line 292">
                <a:extLst>
                  <a:ext uri="{FF2B5EF4-FFF2-40B4-BE49-F238E27FC236}">
                    <a16:creationId xmlns:a16="http://schemas.microsoft.com/office/drawing/2014/main" id="{8ED746E5-0438-4DA5-BCFE-ECE45EFDF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5" y="2406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1" name="Line 293">
                <a:extLst>
                  <a:ext uri="{FF2B5EF4-FFF2-40B4-BE49-F238E27FC236}">
                    <a16:creationId xmlns:a16="http://schemas.microsoft.com/office/drawing/2014/main" id="{AF802EBC-A5F7-4BA1-9527-DEEC94508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2" y="2651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2" name="Line 294">
                <a:extLst>
                  <a:ext uri="{FF2B5EF4-FFF2-40B4-BE49-F238E27FC236}">
                    <a16:creationId xmlns:a16="http://schemas.microsoft.com/office/drawing/2014/main" id="{7F0A655C-FE8B-433E-B835-0CB4A7546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4" y="3439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3" name="Line 295">
                <a:extLst>
                  <a:ext uri="{FF2B5EF4-FFF2-40B4-BE49-F238E27FC236}">
                    <a16:creationId xmlns:a16="http://schemas.microsoft.com/office/drawing/2014/main" id="{2816EED0-5865-4561-B148-81FF16D31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1" y="3684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4" name="Line 296">
                <a:extLst>
                  <a:ext uri="{FF2B5EF4-FFF2-40B4-BE49-F238E27FC236}">
                    <a16:creationId xmlns:a16="http://schemas.microsoft.com/office/drawing/2014/main" id="{E3C8BB77-B2E6-4D68-B2D9-21F2ACB623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5" y="3681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5" name="Line 297">
                <a:extLst>
                  <a:ext uri="{FF2B5EF4-FFF2-40B4-BE49-F238E27FC236}">
                    <a16:creationId xmlns:a16="http://schemas.microsoft.com/office/drawing/2014/main" id="{E02C3B3A-B591-4B7C-8D7F-B82CF2213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7" y="21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6" name="Line 298">
                <a:extLst>
                  <a:ext uri="{FF2B5EF4-FFF2-40B4-BE49-F238E27FC236}">
                    <a16:creationId xmlns:a16="http://schemas.microsoft.com/office/drawing/2014/main" id="{ABCC3482-EC4B-443B-9C1E-91EC3999C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06" y="2148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7" name="Line 299">
                <a:extLst>
                  <a:ext uri="{FF2B5EF4-FFF2-40B4-BE49-F238E27FC236}">
                    <a16:creationId xmlns:a16="http://schemas.microsoft.com/office/drawing/2014/main" id="{29D3CD07-5008-4CEB-ABFA-371F49D3D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09" y="2150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8" name="Line 300">
                <a:extLst>
                  <a:ext uri="{FF2B5EF4-FFF2-40B4-BE49-F238E27FC236}">
                    <a16:creationId xmlns:a16="http://schemas.microsoft.com/office/drawing/2014/main" id="{332AE33E-864E-48B2-964D-2F7A7F7E3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9" y="2155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29" name="Line 301">
                <a:extLst>
                  <a:ext uri="{FF2B5EF4-FFF2-40B4-BE49-F238E27FC236}">
                    <a16:creationId xmlns:a16="http://schemas.microsoft.com/office/drawing/2014/main" id="{44F5B14D-0084-483F-97B9-368897684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0" y="2173"/>
                <a:ext cx="921" cy="222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30" name="Line 302">
                <a:extLst>
                  <a:ext uri="{FF2B5EF4-FFF2-40B4-BE49-F238E27FC236}">
                    <a16:creationId xmlns:a16="http://schemas.microsoft.com/office/drawing/2014/main" id="{D6739C5A-70AF-45C0-B57E-8532EE967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31" name="Line 303">
                <a:extLst>
                  <a:ext uri="{FF2B5EF4-FFF2-40B4-BE49-F238E27FC236}">
                    <a16:creationId xmlns:a16="http://schemas.microsoft.com/office/drawing/2014/main" id="{E32355BA-F5F6-422B-94B8-4F99342E8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2" y="3180"/>
                <a:ext cx="921" cy="467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32" name="Line 304">
                <a:extLst>
                  <a:ext uri="{FF2B5EF4-FFF2-40B4-BE49-F238E27FC236}">
                    <a16:creationId xmlns:a16="http://schemas.microsoft.com/office/drawing/2014/main" id="{0A4D3606-0607-4148-A9D0-C028A40A9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53" y="2909"/>
                <a:ext cx="921" cy="745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33" name="Line 305">
                <a:extLst>
                  <a:ext uri="{FF2B5EF4-FFF2-40B4-BE49-F238E27FC236}">
                    <a16:creationId xmlns:a16="http://schemas.microsoft.com/office/drawing/2014/main" id="{A73A826F-28A1-4902-BD69-2A50FD3B3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8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02034" name="Line 306">
                <a:extLst>
                  <a:ext uri="{FF2B5EF4-FFF2-40B4-BE49-F238E27FC236}">
                    <a16:creationId xmlns:a16="http://schemas.microsoft.com/office/drawing/2014/main" id="{3D3F218E-F198-4AA3-9BD8-876950E68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3" y="2902"/>
                <a:ext cx="924" cy="0"/>
              </a:xfrm>
              <a:prstGeom prst="line">
                <a:avLst/>
              </a:prstGeom>
              <a:noFill/>
              <a:ln w="12700">
                <a:solidFill>
                  <a:srgbClr val="DDDDD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202035" name="Text Box 307">
              <a:extLst>
                <a:ext uri="{FF2B5EF4-FFF2-40B4-BE49-F238E27FC236}">
                  <a16:creationId xmlns:a16="http://schemas.microsoft.com/office/drawing/2014/main" id="{F47CDED8-6561-41D3-BCFA-D5991AB79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286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iniciais</a:t>
              </a:r>
            </a:p>
          </p:txBody>
        </p:sp>
        <p:sp>
          <p:nvSpPr>
            <p:cNvPr id="202036" name="Text Box 308">
              <a:extLst>
                <a:ext uri="{FF2B5EF4-FFF2-40B4-BE49-F238E27FC236}">
                  <a16:creationId xmlns:a16="http://schemas.microsoft.com/office/drawing/2014/main" id="{5C22FC5D-30C2-47F3-969D-D8F571B8C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3" y="286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finais</a:t>
              </a:r>
            </a:p>
          </p:txBody>
        </p:sp>
      </p:grp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0889D605-4FB5-4785-B692-DC5FF3689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9" y="81756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C68ABB5E-0A57-4C30-90E7-315B8BFDC0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Direção da busca</a:t>
            </a:r>
          </a:p>
          <a:p>
            <a:pPr marL="1085850" lvl="2"/>
            <a:r>
              <a:rPr lang="pt-BR" altLang="pt-BR" sz="2400" b="1" dirty="0"/>
              <a:t>Encadeamento regressivo (</a:t>
            </a:r>
            <a:r>
              <a:rPr lang="pt-BR" altLang="pt-BR" sz="2400" b="1" dirty="0" err="1"/>
              <a:t>Backward</a:t>
            </a:r>
            <a:r>
              <a:rPr lang="pt-BR" altLang="pt-BR" sz="2400" b="1" dirty="0"/>
              <a:t> </a:t>
            </a:r>
            <a:r>
              <a:rPr lang="pt-BR" altLang="pt-BR" sz="2400" b="1" dirty="0" err="1"/>
              <a:t>chaining</a:t>
            </a:r>
            <a:r>
              <a:rPr lang="pt-BR" altLang="pt-BR" sz="2400" b="1" dirty="0"/>
              <a:t>)</a:t>
            </a:r>
          </a:p>
          <a:p>
            <a:pPr marL="1539875" lvl="3"/>
            <a:r>
              <a:rPr lang="pt-BR" altLang="pt-BR" sz="2000" dirty="0"/>
              <a:t>Para trás, a partir do estado final desejado</a:t>
            </a:r>
          </a:p>
          <a:p>
            <a:pPr marL="1539875" lvl="3"/>
            <a:r>
              <a:rPr lang="pt-BR" altLang="pt-BR" sz="2000" dirty="0"/>
              <a:t>A busca é interrompida quando o estado inicial é encontrado </a:t>
            </a:r>
          </a:p>
          <a:p>
            <a:pPr marL="1085850" lvl="2"/>
            <a:endParaRPr lang="pt-BR" altLang="pt-BR" sz="2400" dirty="0"/>
          </a:p>
        </p:txBody>
      </p:sp>
      <p:grpSp>
        <p:nvGrpSpPr>
          <p:cNvPr id="201762" name="Group 34">
            <a:extLst>
              <a:ext uri="{FF2B5EF4-FFF2-40B4-BE49-F238E27FC236}">
                <a16:creationId xmlns:a16="http://schemas.microsoft.com/office/drawing/2014/main" id="{0CA66D37-04E5-4DF1-A79D-E8D8F7A1B273}"/>
              </a:ext>
            </a:extLst>
          </p:cNvPr>
          <p:cNvGrpSpPr>
            <a:grpSpLocks/>
          </p:cNvGrpSpPr>
          <p:nvPr/>
        </p:nvGrpSpPr>
        <p:grpSpPr bwMode="auto">
          <a:xfrm>
            <a:off x="3821907" y="2797176"/>
            <a:ext cx="5064125" cy="3019425"/>
            <a:chOff x="1477" y="2134"/>
            <a:chExt cx="3190" cy="1902"/>
          </a:xfrm>
        </p:grpSpPr>
        <p:sp>
          <p:nvSpPr>
            <p:cNvPr id="201763" name="Oval 35">
              <a:extLst>
                <a:ext uri="{FF2B5EF4-FFF2-40B4-BE49-F238E27FC236}">
                  <a16:creationId xmlns:a16="http://schemas.microsoft.com/office/drawing/2014/main" id="{15AED777-6FF2-461F-B8B5-14818489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341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4" name="Oval 36">
              <a:extLst>
                <a:ext uri="{FF2B5EF4-FFF2-40B4-BE49-F238E27FC236}">
                  <a16:creationId xmlns:a16="http://schemas.microsoft.com/office/drawing/2014/main" id="{FE517FA1-116C-4588-815C-E5B3C2F27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367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5" name="Oval 37">
              <a:extLst>
                <a:ext uri="{FF2B5EF4-FFF2-40B4-BE49-F238E27FC236}">
                  <a16:creationId xmlns:a16="http://schemas.microsoft.com/office/drawing/2014/main" id="{120FE1EC-E946-42E0-B3C5-2C18E5DB1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3930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6" name="Oval 38">
              <a:extLst>
                <a:ext uri="{FF2B5EF4-FFF2-40B4-BE49-F238E27FC236}">
                  <a16:creationId xmlns:a16="http://schemas.microsoft.com/office/drawing/2014/main" id="{225C2177-377C-48CF-B884-B245AACFF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134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7" name="Oval 39">
              <a:extLst>
                <a:ext uri="{FF2B5EF4-FFF2-40B4-BE49-F238E27FC236}">
                  <a16:creationId xmlns:a16="http://schemas.microsoft.com/office/drawing/2014/main" id="{9951C50F-9EAC-4184-BAF1-34C3F5D8B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390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8" name="Oval 40">
              <a:extLst>
                <a:ext uri="{FF2B5EF4-FFF2-40B4-BE49-F238E27FC236}">
                  <a16:creationId xmlns:a16="http://schemas.microsoft.com/office/drawing/2014/main" id="{2D3F9B5F-2461-4951-AB8F-F48FC42FA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647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69" name="Oval 41">
              <a:extLst>
                <a:ext uri="{FF2B5EF4-FFF2-40B4-BE49-F238E27FC236}">
                  <a16:creationId xmlns:a16="http://schemas.microsoft.com/office/drawing/2014/main" id="{E61BF8AF-84B9-4D42-B111-130B8DB60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290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0" name="Oval 42">
              <a:extLst>
                <a:ext uri="{FF2B5EF4-FFF2-40B4-BE49-F238E27FC236}">
                  <a16:creationId xmlns:a16="http://schemas.microsoft.com/office/drawing/2014/main" id="{B9233ED8-7AD3-4027-AF84-12A307AB0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367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1" name="Oval 43">
              <a:extLst>
                <a:ext uri="{FF2B5EF4-FFF2-40B4-BE49-F238E27FC236}">
                  <a16:creationId xmlns:a16="http://schemas.microsoft.com/office/drawing/2014/main" id="{32A91F42-4D29-48C4-85B7-159C97D0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3930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2" name="Oval 44">
              <a:extLst>
                <a:ext uri="{FF2B5EF4-FFF2-40B4-BE49-F238E27FC236}">
                  <a16:creationId xmlns:a16="http://schemas.microsoft.com/office/drawing/2014/main" id="{753A366D-84C9-41BF-A29A-F94289368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647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3" name="Oval 45">
              <a:extLst>
                <a:ext uri="{FF2B5EF4-FFF2-40B4-BE49-F238E27FC236}">
                  <a16:creationId xmlns:a16="http://schemas.microsoft.com/office/drawing/2014/main" id="{67684439-3C9D-4C1C-A436-F0D1F697A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90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4" name="Oval 46">
              <a:extLst>
                <a:ext uri="{FF2B5EF4-FFF2-40B4-BE49-F238E27FC236}">
                  <a16:creationId xmlns:a16="http://schemas.microsoft.com/office/drawing/2014/main" id="{6E4BE811-15A0-4EE1-B333-6DDEE2137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2903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5" name="Line 47">
              <a:extLst>
                <a:ext uri="{FF2B5EF4-FFF2-40B4-BE49-F238E27FC236}">
                  <a16:creationId xmlns:a16="http://schemas.microsoft.com/office/drawing/2014/main" id="{D3CD7736-D5A3-4CB1-9D33-B515B6162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2714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6" name="Line 48">
              <a:extLst>
                <a:ext uri="{FF2B5EF4-FFF2-40B4-BE49-F238E27FC236}">
                  <a16:creationId xmlns:a16="http://schemas.microsoft.com/office/drawing/2014/main" id="{BF9D9B02-E1B3-4FF2-8D5E-07658F7C21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4" y="296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7" name="Line 49">
              <a:extLst>
                <a:ext uri="{FF2B5EF4-FFF2-40B4-BE49-F238E27FC236}">
                  <a16:creationId xmlns:a16="http://schemas.microsoft.com/office/drawing/2014/main" id="{2E05B28F-9309-4209-9C22-39BBB94F7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3751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8" name="Line 50">
              <a:extLst>
                <a:ext uri="{FF2B5EF4-FFF2-40B4-BE49-F238E27FC236}">
                  <a16:creationId xmlns:a16="http://schemas.microsoft.com/office/drawing/2014/main" id="{C8FF93C3-BB75-406E-9345-6068306D3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64" y="4003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79" name="Line 51">
              <a:extLst>
                <a:ext uri="{FF2B5EF4-FFF2-40B4-BE49-F238E27FC236}">
                  <a16:creationId xmlns:a16="http://schemas.microsoft.com/office/drawing/2014/main" id="{D356AFAE-54AE-4563-9BF4-F251E30E2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3" y="296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0" name="Line 52">
              <a:extLst>
                <a:ext uri="{FF2B5EF4-FFF2-40B4-BE49-F238E27FC236}">
                  <a16:creationId xmlns:a16="http://schemas.microsoft.com/office/drawing/2014/main" id="{54ED2F08-EC63-4385-8024-D4CFA0B43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5" y="2714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1" name="Line 53">
              <a:extLst>
                <a:ext uri="{FF2B5EF4-FFF2-40B4-BE49-F238E27FC236}">
                  <a16:creationId xmlns:a16="http://schemas.microsoft.com/office/drawing/2014/main" id="{A7B06E3B-A9DC-45E6-A95D-0C48638AD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6" y="3009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2" name="Line 54">
              <a:extLst>
                <a:ext uri="{FF2B5EF4-FFF2-40B4-BE49-F238E27FC236}">
                  <a16:creationId xmlns:a16="http://schemas.microsoft.com/office/drawing/2014/main" id="{60048A6A-9480-473D-8BAD-17999644A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5" y="2969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3" name="Line 55">
              <a:extLst>
                <a:ext uri="{FF2B5EF4-FFF2-40B4-BE49-F238E27FC236}">
                  <a16:creationId xmlns:a16="http://schemas.microsoft.com/office/drawing/2014/main" id="{0EA7708A-6021-43CF-8D5F-F380AEF3D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5" y="3217"/>
              <a:ext cx="921" cy="7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4" name="Line 56">
              <a:extLst>
                <a:ext uri="{FF2B5EF4-FFF2-40B4-BE49-F238E27FC236}">
                  <a16:creationId xmlns:a16="http://schemas.microsoft.com/office/drawing/2014/main" id="{05ABC7F9-5331-4E25-BA84-307929332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5" y="3217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5" name="Line 57">
              <a:extLst>
                <a:ext uri="{FF2B5EF4-FFF2-40B4-BE49-F238E27FC236}">
                  <a16:creationId xmlns:a16="http://schemas.microsoft.com/office/drawing/2014/main" id="{66728B66-525B-40F9-B749-1928267B91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3473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6" name="Line 58">
              <a:extLst>
                <a:ext uri="{FF2B5EF4-FFF2-40B4-BE49-F238E27FC236}">
                  <a16:creationId xmlns:a16="http://schemas.microsoft.com/office/drawing/2014/main" id="{8775E260-D42B-4C58-B97E-26266322A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2969"/>
              <a:ext cx="921" cy="7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7" name="Line 59">
              <a:extLst>
                <a:ext uri="{FF2B5EF4-FFF2-40B4-BE49-F238E27FC236}">
                  <a16:creationId xmlns:a16="http://schemas.microsoft.com/office/drawing/2014/main" id="{43FBE098-756E-4AEF-91DC-6AD6949503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2198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8" name="Line 60">
              <a:extLst>
                <a:ext uri="{FF2B5EF4-FFF2-40B4-BE49-F238E27FC236}">
                  <a16:creationId xmlns:a16="http://schemas.microsoft.com/office/drawing/2014/main" id="{CA5D3917-8F4E-4B3C-94D8-74E7D7EFA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64" y="2443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89" name="Oval 61">
              <a:extLst>
                <a:ext uri="{FF2B5EF4-FFF2-40B4-BE49-F238E27FC236}">
                  <a16:creationId xmlns:a16="http://schemas.microsoft.com/office/drawing/2014/main" id="{B4FEE366-5A99-483B-9181-465FF0C3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2892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90" name="Oval 62">
              <a:extLst>
                <a:ext uri="{FF2B5EF4-FFF2-40B4-BE49-F238E27FC236}">
                  <a16:creationId xmlns:a16="http://schemas.microsoft.com/office/drawing/2014/main" id="{8E6D3939-E039-49C9-ABB1-387BD386D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" y="3149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91" name="Oval 63">
              <a:extLst>
                <a:ext uri="{FF2B5EF4-FFF2-40B4-BE49-F238E27FC236}">
                  <a16:creationId xmlns:a16="http://schemas.microsoft.com/office/drawing/2014/main" id="{F95B20AD-73D1-4B45-BA80-50A9C1486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146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1792" name="Line 64">
              <a:extLst>
                <a:ext uri="{FF2B5EF4-FFF2-40B4-BE49-F238E27FC236}">
                  <a16:creationId xmlns:a16="http://schemas.microsoft.com/office/drawing/2014/main" id="{F34082A8-5D68-4B8B-8084-587B1D4E8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5" y="2700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17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321">
            <a:extLst>
              <a:ext uri="{FF2B5EF4-FFF2-40B4-BE49-F238E27FC236}">
                <a16:creationId xmlns:a16="http://schemas.microsoft.com/office/drawing/2014/main" id="{87918AE9-CD39-4EAA-B999-731AE9F51543}"/>
              </a:ext>
            </a:extLst>
          </p:cNvPr>
          <p:cNvGrpSpPr>
            <a:grpSpLocks/>
          </p:cNvGrpSpPr>
          <p:nvPr/>
        </p:nvGrpSpPr>
        <p:grpSpPr bwMode="auto">
          <a:xfrm>
            <a:off x="2867026" y="3471864"/>
            <a:ext cx="7015163" cy="3019425"/>
            <a:chOff x="846" y="2187"/>
            <a:chExt cx="4419" cy="1902"/>
          </a:xfrm>
        </p:grpSpPr>
        <p:sp>
          <p:nvSpPr>
            <p:cNvPr id="202986" name="Oval 234">
              <a:extLst>
                <a:ext uri="{FF2B5EF4-FFF2-40B4-BE49-F238E27FC236}">
                  <a16:creationId xmlns:a16="http://schemas.microsoft.com/office/drawing/2014/main" id="{5D80EAC9-E154-4A85-A6FA-F283C6D44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3469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87" name="Oval 235">
              <a:extLst>
                <a:ext uri="{FF2B5EF4-FFF2-40B4-BE49-F238E27FC236}">
                  <a16:creationId xmlns:a16="http://schemas.microsoft.com/office/drawing/2014/main" id="{2D7495CB-EC90-43C3-BD3B-81C3724B6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372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88" name="Oval 236">
              <a:extLst>
                <a:ext uri="{FF2B5EF4-FFF2-40B4-BE49-F238E27FC236}">
                  <a16:creationId xmlns:a16="http://schemas.microsoft.com/office/drawing/2014/main" id="{B0D20EEB-CFAB-4136-A35B-12F8FBB0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398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89" name="Oval 237">
              <a:extLst>
                <a:ext uri="{FF2B5EF4-FFF2-40B4-BE49-F238E27FC236}">
                  <a16:creationId xmlns:a16="http://schemas.microsoft.com/office/drawing/2014/main" id="{82B91009-59F2-404B-91B6-FA324517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2187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0" name="Oval 238">
              <a:extLst>
                <a:ext uri="{FF2B5EF4-FFF2-40B4-BE49-F238E27FC236}">
                  <a16:creationId xmlns:a16="http://schemas.microsoft.com/office/drawing/2014/main" id="{5925DC8A-1D02-413F-BBFA-8725EDCC7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244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1" name="Oval 239">
              <a:extLst>
                <a:ext uri="{FF2B5EF4-FFF2-40B4-BE49-F238E27FC236}">
                  <a16:creationId xmlns:a16="http://schemas.microsoft.com/office/drawing/2014/main" id="{700B3ED9-E715-43B6-B021-78ACF6C64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2700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2" name="Oval 240">
              <a:extLst>
                <a:ext uri="{FF2B5EF4-FFF2-40B4-BE49-F238E27FC236}">
                  <a16:creationId xmlns:a16="http://schemas.microsoft.com/office/drawing/2014/main" id="{3EA8F7F3-2482-41BC-B683-80FE6D92B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321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3" name="Oval 241">
              <a:extLst>
                <a:ext uri="{FF2B5EF4-FFF2-40B4-BE49-F238E27FC236}">
                  <a16:creationId xmlns:a16="http://schemas.microsoft.com/office/drawing/2014/main" id="{E51E1AAE-5C77-4C3F-B0B0-4AE97BA99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469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4" name="Oval 242">
              <a:extLst>
                <a:ext uri="{FF2B5EF4-FFF2-40B4-BE49-F238E27FC236}">
                  <a16:creationId xmlns:a16="http://schemas.microsoft.com/office/drawing/2014/main" id="{DB2D9766-CC3C-47D3-B1F5-01CB9BA8C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72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5" name="Oval 243">
              <a:extLst>
                <a:ext uri="{FF2B5EF4-FFF2-40B4-BE49-F238E27FC236}">
                  <a16:creationId xmlns:a16="http://schemas.microsoft.com/office/drawing/2014/main" id="{46BC1C6D-47C5-49A3-BE17-DA26E12ED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98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6" name="Oval 244">
              <a:extLst>
                <a:ext uri="{FF2B5EF4-FFF2-40B4-BE49-F238E27FC236}">
                  <a16:creationId xmlns:a16="http://schemas.microsoft.com/office/drawing/2014/main" id="{6B713D8D-9442-46D9-8A54-49C7A60C0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187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7" name="Oval 245">
              <a:extLst>
                <a:ext uri="{FF2B5EF4-FFF2-40B4-BE49-F238E27FC236}">
                  <a16:creationId xmlns:a16="http://schemas.microsoft.com/office/drawing/2014/main" id="{C89890E1-E77B-4077-9372-7CD4A1226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44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8" name="Oval 246">
              <a:extLst>
                <a:ext uri="{FF2B5EF4-FFF2-40B4-BE49-F238E27FC236}">
                  <a16:creationId xmlns:a16="http://schemas.microsoft.com/office/drawing/2014/main" id="{B4A13DA3-7923-4C58-BEE7-76AFE25E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700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99" name="Oval 247">
              <a:extLst>
                <a:ext uri="{FF2B5EF4-FFF2-40B4-BE49-F238E27FC236}">
                  <a16:creationId xmlns:a16="http://schemas.microsoft.com/office/drawing/2014/main" id="{2CB4AF06-62F1-456A-960D-1CFDB9837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95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0" name="Oval 248">
              <a:extLst>
                <a:ext uri="{FF2B5EF4-FFF2-40B4-BE49-F238E27FC236}">
                  <a16:creationId xmlns:a16="http://schemas.microsoft.com/office/drawing/2014/main" id="{882E9538-AF46-409C-A764-AE5230B6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21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1" name="Oval 249">
              <a:extLst>
                <a:ext uri="{FF2B5EF4-FFF2-40B4-BE49-F238E27FC236}">
                  <a16:creationId xmlns:a16="http://schemas.microsoft.com/office/drawing/2014/main" id="{0372FD25-187E-45B0-9987-C25EBC95B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3469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2" name="Oval 250">
              <a:extLst>
                <a:ext uri="{FF2B5EF4-FFF2-40B4-BE49-F238E27FC236}">
                  <a16:creationId xmlns:a16="http://schemas.microsoft.com/office/drawing/2014/main" id="{92BC4D7C-840F-41B3-B6AF-9A9F8E21F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372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3" name="Oval 251">
              <a:extLst>
                <a:ext uri="{FF2B5EF4-FFF2-40B4-BE49-F238E27FC236}">
                  <a16:creationId xmlns:a16="http://schemas.microsoft.com/office/drawing/2014/main" id="{D3721728-DC09-46A5-A3C3-4F53684C7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398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4" name="Oval 252">
              <a:extLst>
                <a:ext uri="{FF2B5EF4-FFF2-40B4-BE49-F238E27FC236}">
                  <a16:creationId xmlns:a16="http://schemas.microsoft.com/office/drawing/2014/main" id="{84856D5E-23F1-4CCF-A7A0-AD71BAC1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2187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5" name="Oval 253">
              <a:extLst>
                <a:ext uri="{FF2B5EF4-FFF2-40B4-BE49-F238E27FC236}">
                  <a16:creationId xmlns:a16="http://schemas.microsoft.com/office/drawing/2014/main" id="{CF7D04A0-FC97-444F-B802-45EC98CFF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244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6" name="Oval 254">
              <a:extLst>
                <a:ext uri="{FF2B5EF4-FFF2-40B4-BE49-F238E27FC236}">
                  <a16:creationId xmlns:a16="http://schemas.microsoft.com/office/drawing/2014/main" id="{46C0794C-EE13-4173-94E2-257CD79DD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2700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7" name="Oval 255">
              <a:extLst>
                <a:ext uri="{FF2B5EF4-FFF2-40B4-BE49-F238E27FC236}">
                  <a16:creationId xmlns:a16="http://schemas.microsoft.com/office/drawing/2014/main" id="{1EBEA181-3AFC-4155-8593-8378B417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295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8" name="Oval 256">
              <a:extLst>
                <a:ext uri="{FF2B5EF4-FFF2-40B4-BE49-F238E27FC236}">
                  <a16:creationId xmlns:a16="http://schemas.microsoft.com/office/drawing/2014/main" id="{B94E9896-9139-4549-B3FC-41C696218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321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09" name="Oval 257">
              <a:extLst>
                <a:ext uri="{FF2B5EF4-FFF2-40B4-BE49-F238E27FC236}">
                  <a16:creationId xmlns:a16="http://schemas.microsoft.com/office/drawing/2014/main" id="{CDD14D18-8DAA-42FB-8057-917F1AF1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3469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0" name="Oval 258">
              <a:extLst>
                <a:ext uri="{FF2B5EF4-FFF2-40B4-BE49-F238E27FC236}">
                  <a16:creationId xmlns:a16="http://schemas.microsoft.com/office/drawing/2014/main" id="{C83A8C3B-F4A2-4A4F-9043-DE17A79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372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1" name="Oval 259">
              <a:extLst>
                <a:ext uri="{FF2B5EF4-FFF2-40B4-BE49-F238E27FC236}">
                  <a16:creationId xmlns:a16="http://schemas.microsoft.com/office/drawing/2014/main" id="{CECA4E46-84E3-4DF9-BE2B-FC6AEC15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398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2" name="Oval 260">
              <a:extLst>
                <a:ext uri="{FF2B5EF4-FFF2-40B4-BE49-F238E27FC236}">
                  <a16:creationId xmlns:a16="http://schemas.microsoft.com/office/drawing/2014/main" id="{D06C4802-F636-4630-9BBE-1054401F7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187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3" name="Oval 261">
              <a:extLst>
                <a:ext uri="{FF2B5EF4-FFF2-40B4-BE49-F238E27FC236}">
                  <a16:creationId xmlns:a16="http://schemas.microsoft.com/office/drawing/2014/main" id="{3B177F20-75F3-4129-B79A-AB7F3C174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44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4" name="Oval 262">
              <a:extLst>
                <a:ext uri="{FF2B5EF4-FFF2-40B4-BE49-F238E27FC236}">
                  <a16:creationId xmlns:a16="http://schemas.microsoft.com/office/drawing/2014/main" id="{A5B3C602-827E-4C5E-8F5D-20CB7BE9C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700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5" name="Oval 263">
              <a:extLst>
                <a:ext uri="{FF2B5EF4-FFF2-40B4-BE49-F238E27FC236}">
                  <a16:creationId xmlns:a16="http://schemas.microsoft.com/office/drawing/2014/main" id="{B15DB3E5-A221-4DE9-9B57-8790FEB64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3213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6" name="Line 264">
              <a:extLst>
                <a:ext uri="{FF2B5EF4-FFF2-40B4-BE49-F238E27FC236}">
                  <a16:creationId xmlns:a16="http://schemas.microsoft.com/office/drawing/2014/main" id="{574F3606-184D-459A-9F78-DE0BAD756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2251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7" name="Line 265">
              <a:extLst>
                <a:ext uri="{FF2B5EF4-FFF2-40B4-BE49-F238E27FC236}">
                  <a16:creationId xmlns:a16="http://schemas.microsoft.com/office/drawing/2014/main" id="{A1B5103D-1089-4B58-B0BF-7A94D2B03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5" y="249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8" name="Line 266">
              <a:extLst>
                <a:ext uri="{FF2B5EF4-FFF2-40B4-BE49-F238E27FC236}">
                  <a16:creationId xmlns:a16="http://schemas.microsoft.com/office/drawing/2014/main" id="{C940AE02-49D7-426E-A511-21E66C1DF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2767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19" name="Line 267">
              <a:extLst>
                <a:ext uri="{FF2B5EF4-FFF2-40B4-BE49-F238E27FC236}">
                  <a16:creationId xmlns:a16="http://schemas.microsoft.com/office/drawing/2014/main" id="{5D641A91-40BD-47B1-83BE-159609723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3270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0" name="Line 268">
              <a:extLst>
                <a:ext uri="{FF2B5EF4-FFF2-40B4-BE49-F238E27FC236}">
                  <a16:creationId xmlns:a16="http://schemas.microsoft.com/office/drawing/2014/main" id="{105ABBAC-FA59-4594-A8B3-C367E9026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5" y="352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1" name="Line 269">
              <a:extLst>
                <a:ext uri="{FF2B5EF4-FFF2-40B4-BE49-F238E27FC236}">
                  <a16:creationId xmlns:a16="http://schemas.microsoft.com/office/drawing/2014/main" id="{A84B9253-7A00-4E72-BA25-D7EF415B43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3804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2" name="Line 270">
              <a:extLst>
                <a:ext uri="{FF2B5EF4-FFF2-40B4-BE49-F238E27FC236}">
                  <a16:creationId xmlns:a16="http://schemas.microsoft.com/office/drawing/2014/main" id="{546BE6C0-CAD7-41EF-9040-1C915F71E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5" y="405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3" name="Line 271">
              <a:extLst>
                <a:ext uri="{FF2B5EF4-FFF2-40B4-BE49-F238E27FC236}">
                  <a16:creationId xmlns:a16="http://schemas.microsoft.com/office/drawing/2014/main" id="{6AA2BFB2-0E70-4CC9-9049-5A9E7A225C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2251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4" name="Line 272">
              <a:extLst>
                <a:ext uri="{FF2B5EF4-FFF2-40B4-BE49-F238E27FC236}">
                  <a16:creationId xmlns:a16="http://schemas.microsoft.com/office/drawing/2014/main" id="{698B91D2-ABAC-4969-A45A-A12A47C8E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" y="249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5" name="Line 273">
              <a:extLst>
                <a:ext uri="{FF2B5EF4-FFF2-40B4-BE49-F238E27FC236}">
                  <a16:creationId xmlns:a16="http://schemas.microsoft.com/office/drawing/2014/main" id="{D53436E3-DFB7-4E41-9385-D72A0147A9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2767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6" name="Line 274">
              <a:extLst>
                <a:ext uri="{FF2B5EF4-FFF2-40B4-BE49-F238E27FC236}">
                  <a16:creationId xmlns:a16="http://schemas.microsoft.com/office/drawing/2014/main" id="{90891088-B4FE-4B4A-83EB-0D89DA7B1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3270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7" name="Line 275">
              <a:extLst>
                <a:ext uri="{FF2B5EF4-FFF2-40B4-BE49-F238E27FC236}">
                  <a16:creationId xmlns:a16="http://schemas.microsoft.com/office/drawing/2014/main" id="{DA56BCA2-5DD9-445C-AA7F-ED4ECA56F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" y="352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8" name="Line 276">
              <a:extLst>
                <a:ext uri="{FF2B5EF4-FFF2-40B4-BE49-F238E27FC236}">
                  <a16:creationId xmlns:a16="http://schemas.microsoft.com/office/drawing/2014/main" id="{A58EFCA3-680E-43E0-9F10-0FB373692C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7" y="3804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29" name="Line 277">
              <a:extLst>
                <a:ext uri="{FF2B5EF4-FFF2-40B4-BE49-F238E27FC236}">
                  <a16:creationId xmlns:a16="http://schemas.microsoft.com/office/drawing/2014/main" id="{60D33A9D-5FCA-4D78-BF1C-49DAD334F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" y="405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0" name="Line 278">
              <a:extLst>
                <a:ext uri="{FF2B5EF4-FFF2-40B4-BE49-F238E27FC236}">
                  <a16:creationId xmlns:a16="http://schemas.microsoft.com/office/drawing/2014/main" id="{1329BA1C-377F-42A5-90DA-F4D3255D5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5" y="2767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1" name="Line 279">
              <a:extLst>
                <a:ext uri="{FF2B5EF4-FFF2-40B4-BE49-F238E27FC236}">
                  <a16:creationId xmlns:a16="http://schemas.microsoft.com/office/drawing/2014/main" id="{396AC2E6-9C55-4B16-8E45-85F14EC90D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6" y="2496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2" name="Line 280">
              <a:extLst>
                <a:ext uri="{FF2B5EF4-FFF2-40B4-BE49-F238E27FC236}">
                  <a16:creationId xmlns:a16="http://schemas.microsoft.com/office/drawing/2014/main" id="{A89D05F8-E08B-44F4-A5DF-8AA8E19C5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6" y="352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3" name="Line 281">
              <a:extLst>
                <a:ext uri="{FF2B5EF4-FFF2-40B4-BE49-F238E27FC236}">
                  <a16:creationId xmlns:a16="http://schemas.microsoft.com/office/drawing/2014/main" id="{253F7992-CEC8-4906-A88F-82ECCAC741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76" y="2767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4" name="Line 282">
              <a:extLst>
                <a:ext uri="{FF2B5EF4-FFF2-40B4-BE49-F238E27FC236}">
                  <a16:creationId xmlns:a16="http://schemas.microsoft.com/office/drawing/2014/main" id="{98076BDC-062C-409E-8FFD-53978A4F37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76" y="3562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5" name="Line 283">
              <a:extLst>
                <a:ext uri="{FF2B5EF4-FFF2-40B4-BE49-F238E27FC236}">
                  <a16:creationId xmlns:a16="http://schemas.microsoft.com/office/drawing/2014/main" id="{6CF0F80D-BAF8-4080-B221-43E198C5CA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6" y="3270"/>
              <a:ext cx="921" cy="733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6" name="Line 284">
              <a:extLst>
                <a:ext uri="{FF2B5EF4-FFF2-40B4-BE49-F238E27FC236}">
                  <a16:creationId xmlns:a16="http://schemas.microsoft.com/office/drawing/2014/main" id="{E7DC6199-974F-4A6C-893E-839120C6F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3526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7" name="Line 285">
              <a:extLst>
                <a:ext uri="{FF2B5EF4-FFF2-40B4-BE49-F238E27FC236}">
                  <a16:creationId xmlns:a16="http://schemas.microsoft.com/office/drawing/2014/main" id="{6C873D9F-9D5A-41D0-944D-CCDC083148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2251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8" name="Line 286">
              <a:extLst>
                <a:ext uri="{FF2B5EF4-FFF2-40B4-BE49-F238E27FC236}">
                  <a16:creationId xmlns:a16="http://schemas.microsoft.com/office/drawing/2014/main" id="{835827C5-0395-4E13-B941-51AE41E897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5" y="2496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39" name="Oval 287">
              <a:extLst>
                <a:ext uri="{FF2B5EF4-FFF2-40B4-BE49-F238E27FC236}">
                  <a16:creationId xmlns:a16="http://schemas.microsoft.com/office/drawing/2014/main" id="{2A861A1B-38F7-4CDE-B40E-B6E863909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95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0" name="Line 288">
              <a:extLst>
                <a:ext uri="{FF2B5EF4-FFF2-40B4-BE49-F238E27FC236}">
                  <a16:creationId xmlns:a16="http://schemas.microsoft.com/office/drawing/2014/main" id="{C2213DEA-7358-486F-8266-787BBB108B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5" y="3014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1" name="Line 289">
              <a:extLst>
                <a:ext uri="{FF2B5EF4-FFF2-40B4-BE49-F238E27FC236}">
                  <a16:creationId xmlns:a16="http://schemas.microsoft.com/office/drawing/2014/main" id="{8F8CD1B8-CA72-493C-8E6D-E8F695D4F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2" y="3014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2" name="Oval 290">
              <a:extLst>
                <a:ext uri="{FF2B5EF4-FFF2-40B4-BE49-F238E27FC236}">
                  <a16:creationId xmlns:a16="http://schemas.microsoft.com/office/drawing/2014/main" id="{3EC3EEB8-EBC4-48FD-9876-87E665F17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" y="2956"/>
              <a:ext cx="89" cy="10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3" name="Line 291">
              <a:extLst>
                <a:ext uri="{FF2B5EF4-FFF2-40B4-BE49-F238E27FC236}">
                  <a16:creationId xmlns:a16="http://schemas.microsoft.com/office/drawing/2014/main" id="{5F4A48BF-CA3E-4F71-A538-8BCF1390E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2" y="3041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4" name="Line 292">
              <a:extLst>
                <a:ext uri="{FF2B5EF4-FFF2-40B4-BE49-F238E27FC236}">
                  <a16:creationId xmlns:a16="http://schemas.microsoft.com/office/drawing/2014/main" id="{91F89445-B368-4DA3-9C37-FB0E32996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2781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5" name="Line 293">
              <a:extLst>
                <a:ext uri="{FF2B5EF4-FFF2-40B4-BE49-F238E27FC236}">
                  <a16:creationId xmlns:a16="http://schemas.microsoft.com/office/drawing/2014/main" id="{2DE4F077-9B3E-448B-A66D-CFC3DC81D8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1" y="2510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6" name="Line 294">
              <a:extLst>
                <a:ext uri="{FF2B5EF4-FFF2-40B4-BE49-F238E27FC236}">
                  <a16:creationId xmlns:a16="http://schemas.microsoft.com/office/drawing/2014/main" id="{FA7F341F-2C6C-4C1E-8188-5188E9B42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3" y="2514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7" name="Line 295">
              <a:extLst>
                <a:ext uri="{FF2B5EF4-FFF2-40B4-BE49-F238E27FC236}">
                  <a16:creationId xmlns:a16="http://schemas.microsoft.com/office/drawing/2014/main" id="{CFDC22E9-4456-4843-B8CE-EB272F3EA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0" y="2759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8" name="Line 296">
              <a:extLst>
                <a:ext uri="{FF2B5EF4-FFF2-40B4-BE49-F238E27FC236}">
                  <a16:creationId xmlns:a16="http://schemas.microsoft.com/office/drawing/2014/main" id="{DDB176DB-BDFB-4899-8E8D-F8402AAC8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2" y="3547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49" name="Line 297">
              <a:extLst>
                <a:ext uri="{FF2B5EF4-FFF2-40B4-BE49-F238E27FC236}">
                  <a16:creationId xmlns:a16="http://schemas.microsoft.com/office/drawing/2014/main" id="{D37DBED8-B2D7-4089-94A9-2C2E30DFA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9" y="3792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0" name="Line 298">
              <a:extLst>
                <a:ext uri="{FF2B5EF4-FFF2-40B4-BE49-F238E27FC236}">
                  <a16:creationId xmlns:a16="http://schemas.microsoft.com/office/drawing/2014/main" id="{BC18C0C3-6E2C-45EB-B759-4002927D1F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83" y="3789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1" name="Line 299">
              <a:extLst>
                <a:ext uri="{FF2B5EF4-FFF2-40B4-BE49-F238E27FC236}">
                  <a16:creationId xmlns:a16="http://schemas.microsoft.com/office/drawing/2014/main" id="{DFF02CDC-3E19-48F0-BE33-E568D1382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05" y="225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2" name="Line 300">
              <a:extLst>
                <a:ext uri="{FF2B5EF4-FFF2-40B4-BE49-F238E27FC236}">
                  <a16:creationId xmlns:a16="http://schemas.microsoft.com/office/drawing/2014/main" id="{E6C109E4-F034-4257-948D-B61805674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4" y="2256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3" name="Line 301">
              <a:extLst>
                <a:ext uri="{FF2B5EF4-FFF2-40B4-BE49-F238E27FC236}">
                  <a16:creationId xmlns:a16="http://schemas.microsoft.com/office/drawing/2014/main" id="{267F1E2E-FAB9-4ADD-90A6-2C7C7484B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97" y="2258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4" name="Line 302">
              <a:extLst>
                <a:ext uri="{FF2B5EF4-FFF2-40B4-BE49-F238E27FC236}">
                  <a16:creationId xmlns:a16="http://schemas.microsoft.com/office/drawing/2014/main" id="{39400638-5F04-4FFC-B905-D2F7307CE7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" y="2263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5" name="Line 303">
              <a:extLst>
                <a:ext uri="{FF2B5EF4-FFF2-40B4-BE49-F238E27FC236}">
                  <a16:creationId xmlns:a16="http://schemas.microsoft.com/office/drawing/2014/main" id="{348B00D7-6942-47E4-AD35-7CAB90234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8" y="2281"/>
              <a:ext cx="921" cy="222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6" name="Line 304">
              <a:extLst>
                <a:ext uri="{FF2B5EF4-FFF2-40B4-BE49-F238E27FC236}">
                  <a16:creationId xmlns:a16="http://schemas.microsoft.com/office/drawing/2014/main" id="{E6363ED2-ABC0-48A8-8C1B-810DAE7E6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3010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7" name="Line 305">
              <a:extLst>
                <a:ext uri="{FF2B5EF4-FFF2-40B4-BE49-F238E27FC236}">
                  <a16:creationId xmlns:a16="http://schemas.microsoft.com/office/drawing/2014/main" id="{5563F5B8-3FFF-480B-811E-DC663C9F6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" y="3288"/>
              <a:ext cx="921" cy="467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8" name="Line 306">
              <a:extLst>
                <a:ext uri="{FF2B5EF4-FFF2-40B4-BE49-F238E27FC236}">
                  <a16:creationId xmlns:a16="http://schemas.microsoft.com/office/drawing/2014/main" id="{18FB4023-390C-4346-AFFF-BE6AFE316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41" y="3017"/>
              <a:ext cx="921" cy="745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59" name="Line 307">
              <a:extLst>
                <a:ext uri="{FF2B5EF4-FFF2-40B4-BE49-F238E27FC236}">
                  <a16:creationId xmlns:a16="http://schemas.microsoft.com/office/drawing/2014/main" id="{F641E950-F1CC-40C6-B8E3-7B3E73146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" y="3010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0" name="Line 308">
              <a:extLst>
                <a:ext uri="{FF2B5EF4-FFF2-40B4-BE49-F238E27FC236}">
                  <a16:creationId xmlns:a16="http://schemas.microsoft.com/office/drawing/2014/main" id="{F41476EA-F67D-4A7D-8398-76C425267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1" y="3010"/>
              <a:ext cx="924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1" name="Text Box 309">
              <a:extLst>
                <a:ext uri="{FF2B5EF4-FFF2-40B4-BE49-F238E27FC236}">
                  <a16:creationId xmlns:a16="http://schemas.microsoft.com/office/drawing/2014/main" id="{1BF9216C-BC0B-48D2-AE31-C90A2CA08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297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iniciais</a:t>
              </a:r>
            </a:p>
          </p:txBody>
        </p:sp>
        <p:sp>
          <p:nvSpPr>
            <p:cNvPr id="203062" name="Text Box 310">
              <a:extLst>
                <a:ext uri="{FF2B5EF4-FFF2-40B4-BE49-F238E27FC236}">
                  <a16:creationId xmlns:a16="http://schemas.microsoft.com/office/drawing/2014/main" id="{4DCDACDC-7688-401F-8E2D-CB1B39506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3" y="2973"/>
              <a:ext cx="52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Estados </a:t>
              </a:r>
            </a:p>
            <a:p>
              <a:pPr>
                <a:defRPr/>
              </a:pPr>
              <a:r>
                <a:rPr lang="pt-BR" sz="1400" b="1">
                  <a:latin typeface="Times New Roman" charset="0"/>
                  <a:ea typeface="ＭＳ Ｐゴシック" charset="0"/>
                </a:rPr>
                <a:t>finais</a:t>
              </a:r>
            </a:p>
          </p:txBody>
        </p:sp>
      </p:grp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63533A08-0242-4DA1-9CCA-911D02055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9" y="69054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229C81B4-0290-42AB-961B-EF7CECD0C45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44664" y="1074738"/>
            <a:ext cx="8688387" cy="3308350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Direção da busca</a:t>
            </a:r>
          </a:p>
          <a:p>
            <a:pPr marL="1085850" lvl="2"/>
            <a:r>
              <a:rPr lang="pt-BR" altLang="pt-BR" sz="2400" b="1" dirty="0"/>
              <a:t>Busca bidirecional</a:t>
            </a:r>
          </a:p>
          <a:p>
            <a:pPr marL="1539875" lvl="3"/>
            <a:r>
              <a:rPr lang="pt-BR" altLang="pt-BR" sz="2000" dirty="0"/>
              <a:t>Para frente, a partir do nó inicial, e para trás, a partir do nó final</a:t>
            </a:r>
          </a:p>
          <a:p>
            <a:pPr marL="1539875" lvl="3"/>
            <a:r>
              <a:rPr lang="pt-BR" altLang="pt-BR" sz="2000" dirty="0"/>
              <a:t>A busca é interrompida quando os dois processos geram um mesmo estado intermediário </a:t>
            </a:r>
          </a:p>
          <a:p>
            <a:pPr marL="1085850" lvl="2"/>
            <a:endParaRPr lang="pt-BR" altLang="pt-BR" sz="2400" b="1" dirty="0"/>
          </a:p>
        </p:txBody>
      </p:sp>
      <p:grpSp>
        <p:nvGrpSpPr>
          <p:cNvPr id="203075" name="Group 323">
            <a:extLst>
              <a:ext uri="{FF2B5EF4-FFF2-40B4-BE49-F238E27FC236}">
                <a16:creationId xmlns:a16="http://schemas.microsoft.com/office/drawing/2014/main" id="{E0AA2091-A16F-4230-8843-293CF2665270}"/>
              </a:ext>
            </a:extLst>
          </p:cNvPr>
          <p:cNvGrpSpPr>
            <a:grpSpLocks/>
          </p:cNvGrpSpPr>
          <p:nvPr/>
        </p:nvGrpSpPr>
        <p:grpSpPr bwMode="auto">
          <a:xfrm>
            <a:off x="3852864" y="4695825"/>
            <a:ext cx="1781175" cy="1390650"/>
            <a:chOff x="1467" y="2958"/>
            <a:chExt cx="1122" cy="876"/>
          </a:xfrm>
        </p:grpSpPr>
        <p:sp>
          <p:nvSpPr>
            <p:cNvPr id="202894" name="Oval 142">
              <a:extLst>
                <a:ext uri="{FF2B5EF4-FFF2-40B4-BE49-F238E27FC236}">
                  <a16:creationId xmlns:a16="http://schemas.microsoft.com/office/drawing/2014/main" id="{075194AB-095A-4050-B584-5197665EA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295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896" name="Line 144">
              <a:extLst>
                <a:ext uri="{FF2B5EF4-FFF2-40B4-BE49-F238E27FC236}">
                  <a16:creationId xmlns:a16="http://schemas.microsoft.com/office/drawing/2014/main" id="{170A8919-138D-41D8-8871-FAEC42E31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4" y="3024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1" name="Line 149">
              <a:extLst>
                <a:ext uri="{FF2B5EF4-FFF2-40B4-BE49-F238E27FC236}">
                  <a16:creationId xmlns:a16="http://schemas.microsoft.com/office/drawing/2014/main" id="{889D5B83-4901-414F-843E-955E69502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4" y="3024"/>
              <a:ext cx="921" cy="7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2" name="Oval 150">
              <a:extLst>
                <a:ext uri="{FF2B5EF4-FFF2-40B4-BE49-F238E27FC236}">
                  <a16:creationId xmlns:a16="http://schemas.microsoft.com/office/drawing/2014/main" id="{DCF29C0C-6E1F-4A53-B2D3-12AA82427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372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3" name="Oval 151">
              <a:extLst>
                <a:ext uri="{FF2B5EF4-FFF2-40B4-BE49-F238E27FC236}">
                  <a16:creationId xmlns:a16="http://schemas.microsoft.com/office/drawing/2014/main" id="{1E11610B-1114-48F5-B0AF-88EAE1BF4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95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203076" name="Group 324">
            <a:extLst>
              <a:ext uri="{FF2B5EF4-FFF2-40B4-BE49-F238E27FC236}">
                <a16:creationId xmlns:a16="http://schemas.microsoft.com/office/drawing/2014/main" id="{D1957689-E57A-4195-874C-94ABB2B05EE8}"/>
              </a:ext>
            </a:extLst>
          </p:cNvPr>
          <p:cNvGrpSpPr>
            <a:grpSpLocks/>
          </p:cNvGrpSpPr>
          <p:nvPr/>
        </p:nvGrpSpPr>
        <p:grpSpPr bwMode="auto">
          <a:xfrm>
            <a:off x="7134226" y="4695826"/>
            <a:ext cx="1782763" cy="576263"/>
            <a:chOff x="3534" y="2958"/>
            <a:chExt cx="1123" cy="363"/>
          </a:xfrm>
        </p:grpSpPr>
        <p:sp>
          <p:nvSpPr>
            <p:cNvPr id="202895" name="Oval 143">
              <a:extLst>
                <a:ext uri="{FF2B5EF4-FFF2-40B4-BE49-F238E27FC236}">
                  <a16:creationId xmlns:a16="http://schemas.microsoft.com/office/drawing/2014/main" id="{5B8A994A-697D-45D4-AE65-A9216BE71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95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897" name="Line 145">
              <a:extLst>
                <a:ext uri="{FF2B5EF4-FFF2-40B4-BE49-F238E27FC236}">
                  <a16:creationId xmlns:a16="http://schemas.microsoft.com/office/drawing/2014/main" id="{6B2533B0-C774-42E8-A93D-4534F4BFB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" y="3024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898" name="Line 146">
              <a:extLst>
                <a:ext uri="{FF2B5EF4-FFF2-40B4-BE49-F238E27FC236}">
                  <a16:creationId xmlns:a16="http://schemas.microsoft.com/office/drawing/2014/main" id="{E3D52C7B-F9A0-46F7-998D-705081FB8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6" y="3064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4" name="Oval 152">
              <a:extLst>
                <a:ext uri="{FF2B5EF4-FFF2-40B4-BE49-F238E27FC236}">
                  <a16:creationId xmlns:a16="http://schemas.microsoft.com/office/drawing/2014/main" id="{F97568F1-56FD-4D03-BCCE-27892AB7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295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5" name="Oval 153">
              <a:extLst>
                <a:ext uri="{FF2B5EF4-FFF2-40B4-BE49-F238E27FC236}">
                  <a16:creationId xmlns:a16="http://schemas.microsoft.com/office/drawing/2014/main" id="{10385668-DEE8-47A9-9F5D-1A981DEF8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3215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203078" name="Group 326">
            <a:extLst>
              <a:ext uri="{FF2B5EF4-FFF2-40B4-BE49-F238E27FC236}">
                <a16:creationId xmlns:a16="http://schemas.microsoft.com/office/drawing/2014/main" id="{BAB5E9D5-4E87-4ED6-9A8F-B9C5ABE075A3}"/>
              </a:ext>
            </a:extLst>
          </p:cNvPr>
          <p:cNvGrpSpPr>
            <a:grpSpLocks/>
          </p:cNvGrpSpPr>
          <p:nvPr/>
        </p:nvGrpSpPr>
        <p:grpSpPr bwMode="auto">
          <a:xfrm>
            <a:off x="5602289" y="3890964"/>
            <a:ext cx="1654175" cy="2205037"/>
            <a:chOff x="2569" y="2451"/>
            <a:chExt cx="1042" cy="1389"/>
          </a:xfrm>
        </p:grpSpPr>
        <p:sp>
          <p:nvSpPr>
            <p:cNvPr id="203064" name="Oval 312">
              <a:extLst>
                <a:ext uri="{FF2B5EF4-FFF2-40B4-BE49-F238E27FC236}">
                  <a16:creationId xmlns:a16="http://schemas.microsoft.com/office/drawing/2014/main" id="{49508473-4443-4A97-B6F7-8E8740037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3734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5" name="Oval 313">
              <a:extLst>
                <a:ext uri="{FF2B5EF4-FFF2-40B4-BE49-F238E27FC236}">
                  <a16:creationId xmlns:a16="http://schemas.microsoft.com/office/drawing/2014/main" id="{B7C03965-A4C4-45A2-8390-00453AC9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451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6" name="Line 314">
              <a:extLst>
                <a:ext uri="{FF2B5EF4-FFF2-40B4-BE49-F238E27FC236}">
                  <a16:creationId xmlns:a16="http://schemas.microsoft.com/office/drawing/2014/main" id="{174ACFE9-EC3A-4B8E-88B3-27D50E329B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7" y="2518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7" name="Line 315">
              <a:extLst>
                <a:ext uri="{FF2B5EF4-FFF2-40B4-BE49-F238E27FC236}">
                  <a16:creationId xmlns:a16="http://schemas.microsoft.com/office/drawing/2014/main" id="{FFA9DEA4-5D2E-4C6D-975E-9ACD0AC3E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9" y="3797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203077" name="Group 325">
            <a:extLst>
              <a:ext uri="{FF2B5EF4-FFF2-40B4-BE49-F238E27FC236}">
                <a16:creationId xmlns:a16="http://schemas.microsoft.com/office/drawing/2014/main" id="{B9A62792-C720-40E2-AF41-DFF75D1D2235}"/>
              </a:ext>
            </a:extLst>
          </p:cNvPr>
          <p:cNvGrpSpPr>
            <a:grpSpLocks/>
          </p:cNvGrpSpPr>
          <p:nvPr/>
        </p:nvGrpSpPr>
        <p:grpSpPr bwMode="auto">
          <a:xfrm>
            <a:off x="5491164" y="4298950"/>
            <a:ext cx="1614487" cy="2205038"/>
            <a:chOff x="2499" y="2708"/>
            <a:chExt cx="1017" cy="1389"/>
          </a:xfrm>
        </p:grpSpPr>
        <p:sp>
          <p:nvSpPr>
            <p:cNvPr id="202899" name="Line 147">
              <a:extLst>
                <a:ext uri="{FF2B5EF4-FFF2-40B4-BE49-F238E27FC236}">
                  <a16:creationId xmlns:a16="http://schemas.microsoft.com/office/drawing/2014/main" id="{A0A52B0C-BA79-436A-A9A2-382BB30FE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5" y="3024"/>
              <a:ext cx="9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2900" name="Line 148">
              <a:extLst>
                <a:ext uri="{FF2B5EF4-FFF2-40B4-BE49-F238E27FC236}">
                  <a16:creationId xmlns:a16="http://schemas.microsoft.com/office/drawing/2014/main" id="{5DF05DF7-E3DB-470B-8E73-272E1B8C10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5" y="3272"/>
              <a:ext cx="921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8" name="Oval 316">
              <a:extLst>
                <a:ext uri="{FF2B5EF4-FFF2-40B4-BE49-F238E27FC236}">
                  <a16:creationId xmlns:a16="http://schemas.microsoft.com/office/drawing/2014/main" id="{DDB32B96-BCDB-4A68-87A6-5B8BDC6B4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3991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69" name="Oval 317">
              <a:extLst>
                <a:ext uri="{FF2B5EF4-FFF2-40B4-BE49-F238E27FC236}">
                  <a16:creationId xmlns:a16="http://schemas.microsoft.com/office/drawing/2014/main" id="{4A79D4B4-17FC-4747-A783-B94795911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708"/>
              <a:ext cx="89" cy="106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70" name="Line 318">
              <a:extLst>
                <a:ext uri="{FF2B5EF4-FFF2-40B4-BE49-F238E27FC236}">
                  <a16:creationId xmlns:a16="http://schemas.microsoft.com/office/drawing/2014/main" id="{9E282EAE-3681-4CD6-8679-3FDA07F410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5" y="2775"/>
              <a:ext cx="921" cy="2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71" name="Line 319">
              <a:extLst>
                <a:ext uri="{FF2B5EF4-FFF2-40B4-BE49-F238E27FC236}">
                  <a16:creationId xmlns:a16="http://schemas.microsoft.com/office/drawing/2014/main" id="{46DBA056-8BA5-444C-85F7-8334E4D73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5" y="3278"/>
              <a:ext cx="921" cy="7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03079" name="Line 327">
            <a:extLst>
              <a:ext uri="{FF2B5EF4-FFF2-40B4-BE49-F238E27FC236}">
                <a16:creationId xmlns:a16="http://schemas.microsoft.com/office/drawing/2014/main" id="{103613E0-3DFF-40FC-A987-BE2225770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9075" y="4779963"/>
            <a:ext cx="46926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203084" name="Group 332">
            <a:extLst>
              <a:ext uri="{FF2B5EF4-FFF2-40B4-BE49-F238E27FC236}">
                <a16:creationId xmlns:a16="http://schemas.microsoft.com/office/drawing/2014/main" id="{B2A2C1EE-AF41-467B-83D5-D43E6345307B}"/>
              </a:ext>
            </a:extLst>
          </p:cNvPr>
          <p:cNvGrpSpPr>
            <a:grpSpLocks/>
          </p:cNvGrpSpPr>
          <p:nvPr/>
        </p:nvGrpSpPr>
        <p:grpSpPr bwMode="auto">
          <a:xfrm>
            <a:off x="4041776" y="4826000"/>
            <a:ext cx="4659313" cy="1162050"/>
            <a:chOff x="1586" y="3040"/>
            <a:chExt cx="2935" cy="732"/>
          </a:xfrm>
        </p:grpSpPr>
        <p:sp>
          <p:nvSpPr>
            <p:cNvPr id="203080" name="Line 328">
              <a:extLst>
                <a:ext uri="{FF2B5EF4-FFF2-40B4-BE49-F238E27FC236}">
                  <a16:creationId xmlns:a16="http://schemas.microsoft.com/office/drawing/2014/main" id="{C30281C6-2830-4EDD-AB90-4EA89AC775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5" y="3063"/>
              <a:ext cx="956" cy="19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82" name="Line 330">
              <a:extLst>
                <a:ext uri="{FF2B5EF4-FFF2-40B4-BE49-F238E27FC236}">
                  <a16:creationId xmlns:a16="http://schemas.microsoft.com/office/drawing/2014/main" id="{E403022A-2ABC-4E0B-AB76-1D5CBE3FD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6" y="3040"/>
              <a:ext cx="945" cy="7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3083" name="Line 331">
              <a:extLst>
                <a:ext uri="{FF2B5EF4-FFF2-40B4-BE49-F238E27FC236}">
                  <a16:creationId xmlns:a16="http://schemas.microsoft.com/office/drawing/2014/main" id="{37FBB51E-278C-481F-8D28-AB7DE1460A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8" y="3272"/>
              <a:ext cx="1023" cy="5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56" name="Rectangle 80">
            <a:extLst>
              <a:ext uri="{FF2B5EF4-FFF2-40B4-BE49-F238E27FC236}">
                <a16:creationId xmlns:a16="http://schemas.microsoft.com/office/drawing/2014/main" id="{9AA53721-579B-437B-ABA4-000D9570D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3857" name="Rectangle 81">
            <a:extLst>
              <a:ext uri="{FF2B5EF4-FFF2-40B4-BE49-F238E27FC236}">
                <a16:creationId xmlns:a16="http://schemas.microsoft.com/office/drawing/2014/main" id="{87297887-D002-47E2-9A09-7D41EA4663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80679" y="1873728"/>
            <a:ext cx="8688387" cy="3308350"/>
          </a:xfrm>
        </p:spPr>
        <p:txBody>
          <a:bodyPr vert="horz" lIns="91440" tIns="45720" rIns="0" bIns="45720" rtlCol="0">
            <a:normAutofit fontScale="92500" lnSpcReduction="2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Direção da busca</a:t>
            </a:r>
          </a:p>
          <a:p>
            <a:pPr marL="1085850" lvl="2"/>
            <a:r>
              <a:rPr lang="pt-BR" altLang="pt-BR" sz="2400" b="1" dirty="0"/>
              <a:t>Busca bidirecional</a:t>
            </a:r>
          </a:p>
          <a:p>
            <a:pPr marL="1539875" lvl="3"/>
            <a:r>
              <a:rPr lang="pt-BR" altLang="pt-BR" sz="2400" dirty="0"/>
              <a:t>É possível utilizar estratégias diferentes (largura, profundidade, etc.) em cada direção da busca</a:t>
            </a:r>
          </a:p>
          <a:p>
            <a:pPr marL="1539875" lvl="3"/>
            <a:r>
              <a:rPr lang="pt-BR" altLang="pt-BR" sz="2400" dirty="0"/>
              <a:t>Busca para trás 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gera </a:t>
            </a:r>
            <a:r>
              <a:rPr lang="pt-BR" altLang="pt-BR" sz="2000" i="1" dirty="0"/>
              <a:t>predecessores</a:t>
            </a:r>
            <a:r>
              <a:rPr lang="pt-BR" altLang="pt-BR" sz="2000" dirty="0"/>
              <a:t> do nó final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Se os operadores são reversíveis: conjunto de predecessores do nó = conjunto de sucessores do nó</a:t>
            </a:r>
          </a:p>
          <a:p>
            <a:pPr marL="1539875" lvl="3"/>
            <a:r>
              <a:rPr lang="pt-BR" altLang="pt-BR" sz="2000" b="1" dirty="0"/>
              <a:t>Custo</a:t>
            </a:r>
            <a:r>
              <a:rPr lang="pt-BR" altLang="pt-BR" sz="2000" dirty="0"/>
              <a:t>: </a:t>
            </a:r>
            <a:r>
              <a:rPr lang="pt-BR" altLang="pt-BR" sz="2000" i="1" dirty="0"/>
              <a:t>O</a:t>
            </a:r>
            <a:r>
              <a:rPr lang="pt-BR" altLang="pt-BR" sz="2000" dirty="0"/>
              <a:t>(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d</a:t>
            </a:r>
            <a:r>
              <a:rPr lang="pt-BR" altLang="pt-BR" sz="2000" i="1" baseline="30000" dirty="0"/>
              <a:t>/2</a:t>
            </a:r>
            <a:r>
              <a:rPr lang="pt-BR" altLang="pt-BR" sz="2000" dirty="0"/>
              <a:t>)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Se o fator de expansão dos nós é </a:t>
            </a:r>
            <a:r>
              <a:rPr lang="pt-BR" altLang="pt-BR" sz="2000" i="1" dirty="0"/>
              <a:t>b</a:t>
            </a:r>
            <a:r>
              <a:rPr lang="pt-BR" altLang="pt-BR" sz="2000" dirty="0"/>
              <a:t> nas duas direções e a profundidade do último nó gerado é </a:t>
            </a:r>
            <a:r>
              <a:rPr lang="pt-BR" altLang="pt-BR" sz="2000" i="1" dirty="0"/>
              <a:t>d</a:t>
            </a:r>
            <a:r>
              <a:rPr lang="pt-BR" altLang="pt-BR" sz="2000" dirty="0"/>
              <a:t>, cada processo busca até metade da profundidade do nó</a:t>
            </a:r>
          </a:p>
          <a:p>
            <a:pPr marL="1085850" lvl="2"/>
            <a:endParaRPr lang="pt-BR" altLang="pt-BR" sz="24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338C41A2-886A-42DC-AF02-85F10CAF7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31314899-F1CB-4A29-8E07-8FEB8DE6096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45674" y="2086793"/>
            <a:ext cx="8688387" cy="3308350"/>
          </a:xfrm>
        </p:spPr>
        <p:txBody>
          <a:bodyPr vert="horz" lIns="91440" tIns="45720" rIns="0" bIns="45720" rtlCol="0">
            <a:normAutofit fontScale="92500" lnSpcReduction="2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Evitando estados repetidos</a:t>
            </a:r>
          </a:p>
          <a:p>
            <a:pPr marL="1085850" lvl="2"/>
            <a:r>
              <a:rPr lang="pt-BR" altLang="pt-BR" sz="2400" b="1" dirty="0"/>
              <a:t>Problema geral em busca:</a:t>
            </a:r>
            <a:endParaRPr lang="pt-BR" altLang="pt-BR" sz="1600" dirty="0"/>
          </a:p>
          <a:p>
            <a:pPr marL="1539875" lvl="3">
              <a:buNone/>
            </a:pPr>
            <a:r>
              <a:rPr lang="pt-BR" altLang="pt-BR" sz="2000" dirty="0"/>
              <a:t>	Expandir estados presentes em caminhos já explorados</a:t>
            </a:r>
          </a:p>
          <a:p>
            <a:pPr marL="1085850" lvl="2"/>
            <a:r>
              <a:rPr lang="pt-BR" altLang="pt-BR" sz="2400" dirty="0"/>
              <a:t>É inevitável quando existe operadores reversíveis </a:t>
            </a:r>
          </a:p>
          <a:p>
            <a:pPr marL="1539875" lvl="3">
              <a:buNone/>
            </a:pPr>
            <a:r>
              <a:rPr lang="pt-BR" altLang="pt-BR" sz="2000" dirty="0"/>
              <a:t>	A árvore de busca é potencialmente infinita</a:t>
            </a:r>
          </a:p>
          <a:p>
            <a:pPr marL="1539875" lvl="3">
              <a:buNone/>
            </a:pPr>
            <a:r>
              <a:rPr lang="pt-BR" altLang="pt-BR" sz="2000" b="1" dirty="0"/>
              <a:t>	Exemplo</a:t>
            </a:r>
            <a:r>
              <a:rPr lang="pt-BR" altLang="pt-BR" sz="2000" dirty="0"/>
              <a:t>: encontrar rotas, canibais e missionários </a:t>
            </a:r>
          </a:p>
          <a:p>
            <a:pPr marL="1085850" lvl="2"/>
            <a:r>
              <a:rPr lang="pt-BR" altLang="pt-BR" sz="2400" b="1" dirty="0" err="1"/>
              <a:t>Idéia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b="1" dirty="0"/>
              <a:t>podar</a:t>
            </a:r>
            <a:r>
              <a:rPr lang="pt-BR" altLang="pt-BR" sz="2000" dirty="0"/>
              <a:t> (</a:t>
            </a:r>
            <a:r>
              <a:rPr lang="pt-BR" altLang="en-US" sz="2000" dirty="0"/>
              <a:t>“</a:t>
            </a:r>
            <a:r>
              <a:rPr lang="pt-BR" altLang="ja-JP" sz="2000" i="1" dirty="0" err="1"/>
              <a:t>prune</a:t>
            </a:r>
            <a:r>
              <a:rPr lang="pt-BR" altLang="en-US" sz="2000" i="1" dirty="0"/>
              <a:t>”</a:t>
            </a:r>
            <a:r>
              <a:rPr lang="pt-BR" altLang="ja-JP" sz="2000" dirty="0"/>
              <a:t>) estados repetidos, para gerar apenas a parte da árvore que corresponde ao grafo do espaço de estados (que é finito!)</a:t>
            </a:r>
          </a:p>
          <a:p>
            <a:pPr marL="1539875" lvl="3"/>
            <a:r>
              <a:rPr lang="pt-BR" altLang="pt-BR" sz="2000" dirty="0"/>
              <a:t>mesmo quando esta árvore é finita ... evitar estados repetidos pode reduzir exponencialmente o custo da busca</a:t>
            </a:r>
          </a:p>
          <a:p>
            <a:pPr marL="1085850" lvl="2"/>
            <a:endParaRPr lang="pt-BR" altLang="pt-BR" sz="2400" b="1" dirty="0"/>
          </a:p>
          <a:p>
            <a:pPr marL="1085850" lvl="2"/>
            <a:endParaRPr lang="pt-BR" altLang="pt-BR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255186E3-CB50-4525-8084-E07B12745C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Espaço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de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problemas</a:t>
            </a:r>
            <a:endParaRPr lang="en-US" altLang="pt-BR" b="1" u="sng" dirty="0">
              <a:sym typeface="Wingdings" panose="05000000000000000000" pitchFamily="2" charset="2"/>
            </a:endParaRP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825F8899-F732-45A3-9505-FB2900A3B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pt-BR" dirty="0">
                <a:sym typeface="Wingdings" panose="05000000000000000000" pitchFamily="2" charset="2"/>
              </a:rPr>
              <a:t>Uma </a:t>
            </a:r>
            <a:r>
              <a:rPr lang="en-US" altLang="pt-BR" dirty="0" err="1">
                <a:sym typeface="Wingdings" panose="05000000000000000000" pitchFamily="2" charset="2"/>
              </a:rPr>
              <a:t>atividade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simbólica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orientada</a:t>
            </a:r>
            <a:r>
              <a:rPr lang="en-US" altLang="pt-BR" dirty="0">
                <a:sym typeface="Wingdings" panose="05000000000000000000" pitchFamily="2" charset="2"/>
              </a:rPr>
              <a:t> a </a:t>
            </a:r>
            <a:r>
              <a:rPr lang="en-US" altLang="pt-BR" dirty="0" err="1">
                <a:sym typeface="Wingdings" panose="05000000000000000000" pitchFamily="2" charset="2"/>
              </a:rPr>
              <a:t>objetivo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ocorre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em</a:t>
            </a:r>
            <a:r>
              <a:rPr lang="en-US" altLang="pt-BR" dirty="0">
                <a:sym typeface="Wingdings" panose="05000000000000000000" pitchFamily="2" charset="2"/>
              </a:rPr>
              <a:t> um </a:t>
            </a:r>
            <a:r>
              <a:rPr lang="en-US" altLang="pt-BR" dirty="0" err="1">
                <a:sym typeface="Wingdings" panose="05000000000000000000" pitchFamily="2" charset="2"/>
              </a:rPr>
              <a:t>espaço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dirty="0" err="1">
                <a:sym typeface="Wingdings" panose="05000000000000000000" pitchFamily="2" charset="2"/>
              </a:rPr>
              <a:t>problemas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endParaRPr lang="en-US" altLang="pt-BR" b="1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 err="1">
                <a:sym typeface="Wingdings" panose="05000000000000000000" pitchFamily="2" charset="2"/>
              </a:rPr>
              <a:t>Busca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em</a:t>
            </a:r>
            <a:r>
              <a:rPr lang="en-US" altLang="pt-BR" dirty="0">
                <a:sym typeface="Wingdings" panose="05000000000000000000" pitchFamily="2" charset="2"/>
              </a:rPr>
              <a:t> um </a:t>
            </a:r>
            <a:r>
              <a:rPr lang="en-US" altLang="pt-BR" dirty="0" err="1">
                <a:sym typeface="Wingdings" panose="05000000000000000000" pitchFamily="2" charset="2"/>
              </a:rPr>
              <a:t>espaço</a:t>
            </a:r>
            <a:r>
              <a:rPr lang="en-US" altLang="pt-BR" dirty="0">
                <a:sym typeface="Wingdings" panose="05000000000000000000" pitchFamily="2" charset="2"/>
              </a:rPr>
              <a:t> de </a:t>
            </a:r>
            <a:r>
              <a:rPr lang="en-US" altLang="pt-BR" dirty="0" err="1">
                <a:sym typeface="Wingdings" panose="05000000000000000000" pitchFamily="2" charset="2"/>
              </a:rPr>
              <a:t>problemas</a:t>
            </a:r>
            <a:r>
              <a:rPr lang="en-US" altLang="pt-BR" dirty="0">
                <a:sym typeface="Wingdings" panose="05000000000000000000" pitchFamily="2" charset="2"/>
              </a:rPr>
              <a:t> é visto </a:t>
            </a:r>
            <a:r>
              <a:rPr lang="en-US" altLang="pt-BR" dirty="0" err="1">
                <a:sym typeface="Wingdings" panose="05000000000000000000" pitchFamily="2" charset="2"/>
              </a:rPr>
              <a:t>como</a:t>
            </a:r>
            <a:r>
              <a:rPr lang="en-US" altLang="pt-BR" dirty="0">
                <a:sym typeface="Wingdings" panose="05000000000000000000" pitchFamily="2" charset="2"/>
              </a:rPr>
              <a:t> um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modelo</a:t>
            </a:r>
            <a:r>
              <a:rPr lang="en-US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geral</a:t>
            </a:r>
            <a:r>
              <a:rPr lang="en-US" altLang="pt-BR" b="1" i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de </a:t>
            </a:r>
            <a:r>
              <a:rPr lang="en-US" altLang="pt-BR" b="1" i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inteligência</a:t>
            </a:r>
            <a:endParaRPr lang="pt-BR" altLang="pt-B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FF525402-ADB6-45FB-A7BE-3B0AFF620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063" y="46832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8ABAFA42-D30C-408B-A915-B5ECC3A7CF1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9477" y="1101371"/>
            <a:ext cx="8688387" cy="3308350"/>
          </a:xfrm>
        </p:spPr>
        <p:txBody>
          <a:bodyPr vert="horz" lIns="91440" tIns="45720" rIns="0" bIns="45720" rtlCol="0">
            <a:normAutofit fontScale="6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pt-BR" altLang="pt-B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pt-BR" altLang="pt-BR" sz="3200" b="1" dirty="0"/>
              <a:t>Evitando estados repetidos</a:t>
            </a:r>
          </a:p>
          <a:p>
            <a:pPr marL="628650" lvl="1"/>
            <a:r>
              <a:rPr lang="pt-BR" altLang="pt-BR" sz="2800" b="1" dirty="0"/>
              <a:t>Exemplo:</a:t>
            </a:r>
            <a:endParaRPr lang="pt-BR" altLang="pt-BR" sz="2000" dirty="0"/>
          </a:p>
          <a:p>
            <a:pPr marL="1082675" lvl="2">
              <a:buNone/>
            </a:pPr>
            <a:endParaRPr lang="pt-BR" altLang="pt-BR" sz="2200" dirty="0"/>
          </a:p>
          <a:p>
            <a:pPr marL="628650" lvl="1"/>
            <a:endParaRPr lang="pt-BR" altLang="pt-BR" dirty="0"/>
          </a:p>
          <a:p>
            <a:pPr marL="628650" lvl="1"/>
            <a:endParaRPr lang="pt-BR" altLang="pt-BR" dirty="0"/>
          </a:p>
          <a:p>
            <a:pPr marL="628650" lvl="1"/>
            <a:endParaRPr lang="pt-BR" altLang="pt-BR" dirty="0"/>
          </a:p>
          <a:p>
            <a:pPr marL="628650" lvl="1">
              <a:buClr>
                <a:schemeClr val="tx1"/>
              </a:buClr>
              <a:buNone/>
            </a:pPr>
            <a:endParaRPr lang="pt-BR" altLang="pt-BR" sz="2800" dirty="0"/>
          </a:p>
          <a:p>
            <a:pPr marL="628650" lvl="1">
              <a:buClr>
                <a:schemeClr val="tx1"/>
              </a:buClr>
              <a:buNone/>
            </a:pPr>
            <a:endParaRPr lang="pt-BR" altLang="pt-BR" sz="2800" dirty="0"/>
          </a:p>
          <a:p>
            <a:pPr marL="628650" lvl="1">
              <a:buClr>
                <a:schemeClr val="tx1"/>
              </a:buClr>
              <a:buNone/>
            </a:pPr>
            <a:r>
              <a:rPr lang="pt-BR" altLang="pt-BR" sz="2800" dirty="0"/>
              <a:t>	(</a:t>
            </a:r>
            <a:r>
              <a:rPr lang="pt-BR" altLang="pt-BR" sz="2800" i="1" dirty="0"/>
              <a:t>m</a:t>
            </a:r>
            <a:r>
              <a:rPr lang="pt-BR" altLang="pt-BR" sz="2800" dirty="0"/>
              <a:t> + 1) estados no espaço </a:t>
            </a:r>
            <a:r>
              <a:rPr lang="pt-BR" altLang="pt-BR" sz="2800" dirty="0">
                <a:sym typeface="Symbol" panose="05050102010706020507" pitchFamily="18" charset="2"/>
              </a:rPr>
              <a:t></a:t>
            </a:r>
            <a:r>
              <a:rPr lang="pt-BR" altLang="pt-BR" sz="2800" dirty="0"/>
              <a:t> 2</a:t>
            </a:r>
            <a:r>
              <a:rPr lang="pt-BR" altLang="pt-BR" sz="2800" i="1" baseline="30000" dirty="0"/>
              <a:t>m</a:t>
            </a:r>
            <a:r>
              <a:rPr lang="pt-BR" altLang="pt-BR" sz="2800" dirty="0"/>
              <a:t> caminhos na árvore</a:t>
            </a:r>
          </a:p>
          <a:p>
            <a:pPr marL="628650" lvl="1"/>
            <a:r>
              <a:rPr lang="pt-BR" altLang="pt-BR" sz="2800" b="1" dirty="0"/>
              <a:t>Questão</a:t>
            </a:r>
            <a:r>
              <a:rPr lang="pt-BR" altLang="pt-BR" sz="2800" dirty="0"/>
              <a:t>:</a:t>
            </a:r>
          </a:p>
          <a:p>
            <a:pPr marL="1082675" lvl="2">
              <a:buNone/>
            </a:pPr>
            <a:r>
              <a:rPr lang="pt-BR" altLang="pt-BR" sz="1600" dirty="0"/>
              <a:t>	</a:t>
            </a:r>
            <a:r>
              <a:rPr lang="pt-BR" altLang="pt-BR" sz="2600" dirty="0"/>
              <a:t>Como evitar expandir estados presentes em caminhos já explorados sem aumentar de forma considerável o custo computacional?</a:t>
            </a:r>
            <a:endParaRPr lang="pt-BR" altLang="pt-BR" sz="2600" b="1" dirty="0"/>
          </a:p>
          <a:p>
            <a:pPr marL="1085850" lvl="2"/>
            <a:endParaRPr lang="pt-BR" altLang="pt-BR" sz="2400" b="1" dirty="0"/>
          </a:p>
        </p:txBody>
      </p:sp>
      <p:grpSp>
        <p:nvGrpSpPr>
          <p:cNvPr id="67587" name="Group 4">
            <a:extLst>
              <a:ext uri="{FF2B5EF4-FFF2-40B4-BE49-F238E27FC236}">
                <a16:creationId xmlns:a16="http://schemas.microsoft.com/office/drawing/2014/main" id="{54AB7DD1-2CBF-4123-9906-E8FE7BE39592}"/>
              </a:ext>
            </a:extLst>
          </p:cNvPr>
          <p:cNvGrpSpPr>
            <a:grpSpLocks/>
          </p:cNvGrpSpPr>
          <p:nvPr/>
        </p:nvGrpSpPr>
        <p:grpSpPr bwMode="auto">
          <a:xfrm>
            <a:off x="6543675" y="709688"/>
            <a:ext cx="5429250" cy="2374900"/>
            <a:chOff x="1177" y="445"/>
            <a:chExt cx="3420" cy="1496"/>
          </a:xfrm>
        </p:grpSpPr>
        <p:graphicFrame>
          <p:nvGraphicFramePr>
            <p:cNvPr id="67588" name="Object 5">
              <a:extLst>
                <a:ext uri="{FF2B5EF4-FFF2-40B4-BE49-F238E27FC236}">
                  <a16:creationId xmlns:a16="http://schemas.microsoft.com/office/drawing/2014/main" id="{DAF75711-CAB3-41C0-A0A9-50D5EDEB321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08036242"/>
                </p:ext>
              </p:extLst>
            </p:nvPr>
          </p:nvGraphicFramePr>
          <p:xfrm>
            <a:off x="1441" y="445"/>
            <a:ext cx="3156" cy="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6" name="Image" r:id="rId3" imgW="6380163" imgH="2325688" progId="Photoshop.Image.4">
                    <p:embed/>
                  </p:oleObj>
                </mc:Choice>
                <mc:Fallback>
                  <p:oleObj name="Image" r:id="rId3" imgW="6380163" imgH="2325688" progId="Photoshop.Image.4">
                    <p:embed/>
                    <p:pic>
                      <p:nvPicPr>
                        <p:cNvPr id="67588" name="Object 5">
                          <a:extLst>
                            <a:ext uri="{FF2B5EF4-FFF2-40B4-BE49-F238E27FC236}">
                              <a16:creationId xmlns:a16="http://schemas.microsoft.com/office/drawing/2014/main" id="{DAF75711-CAB3-41C0-A0A9-50D5EDEB321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" y="445"/>
                          <a:ext cx="3156" cy="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54" name="Text Box 6">
              <a:extLst>
                <a:ext uri="{FF2B5EF4-FFF2-40B4-BE49-F238E27FC236}">
                  <a16:creationId xmlns:a16="http://schemas.microsoft.com/office/drawing/2014/main" id="{1620254D-9D59-4ADC-82DD-0E5BD6A1F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" y="1653"/>
              <a:ext cx="15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i="1">
                  <a:solidFill>
                    <a:schemeClr val="tx2"/>
                  </a:solidFill>
                </a:rPr>
                <a:t>Espaço de estados</a:t>
              </a:r>
            </a:p>
          </p:txBody>
        </p:sp>
        <p:sp>
          <p:nvSpPr>
            <p:cNvPr id="206855" name="Text Box 7">
              <a:extLst>
                <a:ext uri="{FF2B5EF4-FFF2-40B4-BE49-F238E27FC236}">
                  <a16:creationId xmlns:a16="http://schemas.microsoft.com/office/drawing/2014/main" id="{FB4CF752-FE21-44C1-AEB4-EFFAEECD8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5" y="1653"/>
              <a:ext cx="13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i="1">
                  <a:solidFill>
                    <a:schemeClr val="tx2"/>
                  </a:solidFill>
                </a:rPr>
                <a:t>Árvore de busca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EB605B75-BA5D-4128-BFBB-62E71B289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C90F425F-77AE-44C0-AD03-959763B4E4E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9646" y="1980261"/>
            <a:ext cx="8688387" cy="3308350"/>
          </a:xfrm>
        </p:spPr>
        <p:txBody>
          <a:bodyPr vert="horz" lIns="91440" tIns="45720" rIns="0" bIns="45720" rtlCol="0">
            <a:normAutofit fontScale="92500" lnSpcReduction="20000"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Evitando estados repetidos</a:t>
            </a:r>
          </a:p>
          <a:p>
            <a:pPr marL="1085850" lvl="2"/>
            <a:r>
              <a:rPr lang="pt-BR" altLang="pt-BR" sz="2400" b="1" dirty="0"/>
              <a:t>Soluções:</a:t>
            </a:r>
          </a:p>
          <a:p>
            <a:pPr marL="1539875" lvl="3"/>
            <a:r>
              <a:rPr lang="pt-BR" altLang="pt-BR" sz="2000" dirty="0"/>
              <a:t>Não retornar ao estado </a:t>
            </a:r>
            <a:r>
              <a:rPr lang="pt-BR" altLang="en-US" sz="2000" dirty="0"/>
              <a:t>“</a:t>
            </a:r>
            <a:r>
              <a:rPr lang="pt-BR" altLang="pt-BR" sz="2000" dirty="0"/>
              <a:t>pai</a:t>
            </a:r>
            <a:r>
              <a:rPr lang="pt-BR" altLang="en-US" sz="2000" dirty="0"/>
              <a:t>”</a:t>
            </a:r>
            <a:endParaRPr lang="pt-BR" altLang="pt-BR" sz="2000" dirty="0"/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Função que rejeita geração de sucessor igual ao pai</a:t>
            </a:r>
          </a:p>
          <a:p>
            <a:pPr marL="1539875" lvl="3"/>
            <a:r>
              <a:rPr lang="pt-BR" altLang="pt-BR" sz="2000" dirty="0"/>
              <a:t>Não criar caminhos com ciclos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Não gerar sucessores para qualquer estado que já apareceu no caminho sendo expandido</a:t>
            </a:r>
          </a:p>
          <a:p>
            <a:pPr marL="1539875" lvl="3"/>
            <a:r>
              <a:rPr lang="pt-BR" altLang="pt-BR" sz="2000" dirty="0"/>
              <a:t>Não gerar qualquer estado que já tenha sido criado antes (em qualquer ramo)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Requer que todos os estados gerados permaneçam na memória</a:t>
            </a:r>
          </a:p>
          <a:p>
            <a:pPr lvl="4">
              <a:lnSpc>
                <a:spcPct val="90000"/>
              </a:lnSpc>
            </a:pPr>
            <a:r>
              <a:rPr lang="pt-BR" altLang="pt-BR" sz="2000" b="1" dirty="0"/>
              <a:t>Custo de memória</a:t>
            </a:r>
            <a:r>
              <a:rPr lang="pt-BR" altLang="pt-BR" sz="2000" dirty="0"/>
              <a:t>: </a:t>
            </a:r>
            <a:r>
              <a:rPr lang="pt-BR" altLang="pt-BR" sz="2000" i="1" dirty="0"/>
              <a:t>O</a:t>
            </a:r>
            <a:r>
              <a:rPr lang="pt-BR" altLang="pt-BR" sz="2000" dirty="0"/>
              <a:t>(</a:t>
            </a:r>
            <a:r>
              <a:rPr lang="pt-BR" altLang="pt-BR" sz="2000" i="1" dirty="0" err="1"/>
              <a:t>b</a:t>
            </a:r>
            <a:r>
              <a:rPr lang="pt-BR" altLang="pt-BR" sz="2000" i="1" baseline="30000" dirty="0" err="1"/>
              <a:t>d</a:t>
            </a:r>
            <a:r>
              <a:rPr lang="pt-BR" altLang="pt-BR" sz="2000" dirty="0"/>
              <a:t>) </a:t>
            </a:r>
          </a:p>
          <a:p>
            <a:pPr lvl="4">
              <a:lnSpc>
                <a:spcPct val="90000"/>
              </a:lnSpc>
            </a:pPr>
            <a:r>
              <a:rPr lang="pt-BR" altLang="pt-BR" sz="2000" dirty="0"/>
              <a:t>Pode ser implementado mais eficientemente com tabelas </a:t>
            </a:r>
            <a:r>
              <a:rPr lang="pt-BR" altLang="pt-BR" sz="2000" i="1" dirty="0" err="1"/>
              <a:t>hash</a:t>
            </a:r>
            <a:endParaRPr lang="pt-BR" altLang="pt-BR" sz="2000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539088DD-F63E-420A-AC1F-A4C1A5821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975" y="103983"/>
            <a:ext cx="10515600" cy="1325563"/>
          </a:xfrm>
        </p:spPr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81CED496-674E-491D-9AB8-70227B2108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82520" y="1557338"/>
            <a:ext cx="8688387" cy="4710297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Considerações finais</a:t>
            </a:r>
          </a:p>
          <a:p>
            <a:pPr marL="1085850" lvl="2"/>
            <a:r>
              <a:rPr lang="pt-BR" altLang="pt-BR" sz="2400" b="1" dirty="0"/>
              <a:t>Comparação entre os métodos</a:t>
            </a:r>
            <a:r>
              <a:rPr lang="pt-BR" altLang="pt-BR" sz="2400" dirty="0"/>
              <a:t>:</a:t>
            </a:r>
          </a:p>
          <a:p>
            <a:pPr marL="1085850" lvl="2"/>
            <a:endParaRPr lang="pt-BR" altLang="pt-BR" sz="2400" dirty="0"/>
          </a:p>
          <a:p>
            <a:pPr marL="1085850" lvl="2"/>
            <a:endParaRPr lang="pt-BR" altLang="pt-BR" sz="2400" dirty="0"/>
          </a:p>
          <a:p>
            <a:pPr algn="ctr">
              <a:buFont typeface="Symbol" panose="05050102010706020507" pitchFamily="18" charset="2"/>
              <a:buNone/>
            </a:pPr>
            <a:endParaRPr lang="pt-BR" altLang="pt-BR" sz="2400" dirty="0"/>
          </a:p>
          <a:p>
            <a:pPr algn="ctr">
              <a:buFont typeface="Symbol" panose="05050102010706020507" pitchFamily="18" charset="2"/>
              <a:buNone/>
            </a:pPr>
            <a:endParaRPr lang="pt-BR" altLang="pt-BR" sz="2400" dirty="0"/>
          </a:p>
          <a:p>
            <a:pPr algn="ctr">
              <a:buFont typeface="Symbol" panose="05050102010706020507" pitchFamily="18" charset="2"/>
              <a:buNone/>
            </a:pPr>
            <a:endParaRPr lang="pt-BR" altLang="pt-BR" sz="2400" dirty="0"/>
          </a:p>
          <a:p>
            <a:pPr>
              <a:buFont typeface="Symbol" panose="05050102010706020507" pitchFamily="18" charset="2"/>
              <a:buNone/>
            </a:pPr>
            <a:r>
              <a:rPr lang="pt-BR" altLang="pt-BR" sz="2000" b="1" i="1" dirty="0"/>
              <a:t>Onde</a:t>
            </a:r>
            <a:br>
              <a:rPr lang="pt-BR" altLang="pt-BR" sz="2000" b="1" i="1" dirty="0"/>
            </a:br>
            <a:r>
              <a:rPr lang="pt-BR" altLang="pt-BR" sz="2000" b="1" i="1" dirty="0"/>
              <a:t>b</a:t>
            </a:r>
            <a:r>
              <a:rPr lang="pt-BR" altLang="pt-BR" sz="2000" i="1" dirty="0"/>
              <a:t> = </a:t>
            </a:r>
            <a:r>
              <a:rPr lang="pt-BR" altLang="pt-BR" sz="2000" dirty="0"/>
              <a:t>fator de expansão do problema </a:t>
            </a:r>
            <a:br>
              <a:rPr lang="pt-BR" altLang="pt-BR" sz="2000" dirty="0">
                <a:sym typeface="Symbol" panose="05050102010706020507" pitchFamily="18" charset="2"/>
              </a:rPr>
            </a:br>
            <a:r>
              <a:rPr lang="pt-BR" altLang="pt-BR" sz="2000" b="1" i="1" dirty="0"/>
              <a:t>d</a:t>
            </a:r>
            <a:r>
              <a:rPr lang="pt-BR" altLang="pt-BR" sz="2000" dirty="0"/>
              <a:t> = nível da primeira solução para o problema </a:t>
            </a:r>
            <a:br>
              <a:rPr lang="pt-BR" altLang="pt-BR" sz="2000" dirty="0"/>
            </a:br>
            <a:r>
              <a:rPr lang="pt-BR" altLang="pt-BR" sz="2000" b="1" i="1" dirty="0"/>
              <a:t>l</a:t>
            </a:r>
            <a:r>
              <a:rPr lang="pt-BR" altLang="pt-BR" sz="2000" dirty="0"/>
              <a:t> = limite de profundidade </a:t>
            </a:r>
            <a:br>
              <a:rPr lang="pt-BR" altLang="pt-BR" sz="2000" dirty="0">
                <a:sym typeface="Symbol" panose="05050102010706020507" pitchFamily="18" charset="2"/>
              </a:rPr>
            </a:br>
            <a:r>
              <a:rPr lang="pt-BR" altLang="pt-BR" sz="2000" b="1" i="1" dirty="0"/>
              <a:t>m</a:t>
            </a:r>
            <a:r>
              <a:rPr lang="pt-BR" altLang="pt-BR" sz="2000" dirty="0"/>
              <a:t> = profundidade máxima </a:t>
            </a:r>
            <a:endParaRPr lang="pt-BR" altLang="pt-BR" sz="1800" dirty="0"/>
          </a:p>
        </p:txBody>
      </p:sp>
      <p:graphicFrame>
        <p:nvGraphicFramePr>
          <p:cNvPr id="69635" name="Object 4">
            <a:extLst>
              <a:ext uri="{FF2B5EF4-FFF2-40B4-BE49-F238E27FC236}">
                <a16:creationId xmlns:a16="http://schemas.microsoft.com/office/drawing/2014/main" id="{482D6A50-28D7-445B-A6C2-8A5ABF87926A}"/>
              </a:ext>
            </a:extLst>
          </p:cNvPr>
          <p:cNvGraphicFramePr>
            <a:graphicFrameLocks/>
          </p:cNvGraphicFramePr>
          <p:nvPr/>
        </p:nvGraphicFramePr>
        <p:xfrm>
          <a:off x="1541463" y="2644776"/>
          <a:ext cx="9155112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Documento" r:id="rId3" imgW="8638032" imgH="1865376" progId="Word.Document.8">
                  <p:embed/>
                </p:oleObj>
              </mc:Choice>
              <mc:Fallback>
                <p:oleObj name="Documento" r:id="rId3" imgW="8638032" imgH="1865376" progId="Word.Document.8">
                  <p:embed/>
                  <p:pic>
                    <p:nvPicPr>
                      <p:cNvPr id="69635" name="Object 4">
                        <a:extLst>
                          <a:ext uri="{FF2B5EF4-FFF2-40B4-BE49-F238E27FC236}">
                            <a16:creationId xmlns:a16="http://schemas.microsoft.com/office/drawing/2014/main" id="{482D6A50-28D7-445B-A6C2-8A5ABF87926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3" y="2644776"/>
                        <a:ext cx="9155112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6F4C6155-1B46-45D5-AABB-8A8F363D1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Busca cega </a:t>
            </a:r>
            <a:r>
              <a:rPr lang="pt-BR" altLang="pt-BR" b="1" dirty="0"/>
              <a:t>(ou </a:t>
            </a:r>
            <a:r>
              <a:rPr lang="pt-BR" altLang="pt-B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exaustiva</a:t>
            </a:r>
            <a:r>
              <a:rPr lang="pt-BR" altLang="pt-BR" b="1" dirty="0"/>
              <a:t>)</a:t>
            </a:r>
            <a:endParaRPr lang="pt-BR" altLang="pt-B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999439E1-1AB5-444C-B0FE-13C67DF93B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43328" y="1918116"/>
            <a:ext cx="8688387" cy="3479507"/>
          </a:xfrm>
        </p:spPr>
        <p:txBody>
          <a:bodyPr vert="horz" lIns="91440" tIns="45720" rIns="0" bIns="45720" rtlCol="0">
            <a:normAutofit/>
          </a:bodyPr>
          <a:lstStyle/>
          <a:p>
            <a:pPr lvl="1">
              <a:lnSpc>
                <a:spcPct val="90000"/>
              </a:lnSpc>
            </a:pPr>
            <a:r>
              <a:rPr lang="pt-BR" altLang="pt-BR" sz="2800" b="1" dirty="0"/>
              <a:t>Considerações finais</a:t>
            </a:r>
          </a:p>
          <a:p>
            <a:pPr marL="1085850" lvl="2"/>
            <a:r>
              <a:rPr lang="pt-BR" altLang="pt-BR" sz="2400" b="1" dirty="0"/>
              <a:t>Problema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dirty="0"/>
              <a:t>Custo de armazenamento e verificação </a:t>
            </a:r>
            <a:r>
              <a:rPr lang="pt-BR" altLang="pt-BR" sz="2000" b="1" dirty="0">
                <a:sym typeface="Symbol" panose="05050102010706020507" pitchFamily="18" charset="2"/>
              </a:rPr>
              <a:t></a:t>
            </a:r>
            <a:r>
              <a:rPr lang="pt-BR" altLang="pt-BR" sz="2000" dirty="0"/>
              <a:t> Custo </a:t>
            </a:r>
            <a:r>
              <a:rPr lang="pt-BR" altLang="pt-BR" sz="2000" dirty="0">
                <a:sym typeface="Symbol" panose="05050102010706020507" pitchFamily="18" charset="2"/>
              </a:rPr>
              <a:t>extra de </a:t>
            </a:r>
            <a:r>
              <a:rPr lang="pt-BR" altLang="pt-BR" sz="2000" dirty="0"/>
              <a:t>busca</a:t>
            </a:r>
          </a:p>
          <a:p>
            <a:pPr marL="1085850" lvl="2"/>
            <a:r>
              <a:rPr lang="pt-BR" altLang="pt-BR" sz="2400" b="1" dirty="0"/>
              <a:t>Solução</a:t>
            </a:r>
            <a:r>
              <a:rPr lang="pt-BR" altLang="pt-BR" sz="2400" dirty="0"/>
              <a:t>:</a:t>
            </a:r>
          </a:p>
          <a:p>
            <a:pPr marL="1539875" lvl="3"/>
            <a:r>
              <a:rPr lang="pt-BR" altLang="pt-BR" sz="2000" dirty="0"/>
              <a:t>Depende do problema</a:t>
            </a:r>
          </a:p>
          <a:p>
            <a:pPr marL="1539875" lvl="3"/>
            <a:r>
              <a:rPr lang="pt-BR" altLang="pt-BR" sz="2000" dirty="0"/>
              <a:t>Quanto mais </a:t>
            </a:r>
            <a:r>
              <a:rPr lang="pt-BR" altLang="en-US" sz="2000" dirty="0"/>
              <a:t>“</a:t>
            </a:r>
            <a:r>
              <a:rPr lang="pt-BR" altLang="pt-BR" sz="2000" dirty="0"/>
              <a:t>loops</a:t>
            </a:r>
            <a:r>
              <a:rPr lang="pt-BR" altLang="en-US" sz="2000" dirty="0"/>
              <a:t>”</a:t>
            </a:r>
            <a:r>
              <a:rPr lang="pt-BR" altLang="pt-BR" sz="2000" dirty="0"/>
              <a:t>, mais vantagem em evitá-los!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11234058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10" y="1363060"/>
            <a:ext cx="9539056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800" b="1" dirty="0"/>
              <a:t>Agente</a:t>
            </a:r>
            <a:endParaRPr lang="pt-BR" altLang="pt-BR" sz="4800" dirty="0"/>
          </a:p>
        </p:txBody>
      </p:sp>
    </p:spTree>
    <p:extLst>
      <p:ext uri="{BB962C8B-B14F-4D97-AF65-F5344CB8AC3E}">
        <p14:creationId xmlns:p14="http://schemas.microsoft.com/office/powerpoint/2010/main" val="4197697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7FEB84F-7AB9-4A62-8CA8-B78401D339E5}"/>
              </a:ext>
            </a:extLst>
          </p:cNvPr>
          <p:cNvSpPr txBox="1">
            <a:spLocks/>
          </p:cNvSpPr>
          <p:nvPr/>
        </p:nvSpPr>
        <p:spPr>
          <a:xfrm>
            <a:off x="19783" y="1417638"/>
            <a:ext cx="6807145" cy="17694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3200" dirty="0"/>
              <a:t>Um </a:t>
            </a:r>
            <a:r>
              <a:rPr lang="pt-BR" altLang="pt-BR" sz="3200" b="1" dirty="0">
                <a:solidFill>
                  <a:schemeClr val="tx2"/>
                </a:solidFill>
              </a:rPr>
              <a:t>agente</a:t>
            </a:r>
            <a:r>
              <a:rPr lang="pt-BR" altLang="pt-BR" sz="3200" dirty="0"/>
              <a:t> é algo capaz de perceber seu </a:t>
            </a:r>
            <a:r>
              <a:rPr lang="pt-BR" altLang="pt-BR" sz="3200" b="1" dirty="0">
                <a:solidFill>
                  <a:schemeClr val="tx2"/>
                </a:solidFill>
              </a:rPr>
              <a:t>ambiente</a:t>
            </a:r>
            <a:r>
              <a:rPr lang="pt-BR" altLang="pt-BR" sz="3200" dirty="0"/>
              <a:t> por meio de </a:t>
            </a:r>
            <a:r>
              <a:rPr lang="pt-BR" altLang="pt-BR" sz="3200" b="1" dirty="0">
                <a:solidFill>
                  <a:schemeClr val="tx2"/>
                </a:solidFill>
              </a:rPr>
              <a:t>sensores</a:t>
            </a:r>
            <a:r>
              <a:rPr lang="pt-BR" altLang="pt-BR" sz="3200" dirty="0"/>
              <a:t> e de agir sobre esse ambiente por meio de </a:t>
            </a:r>
            <a:r>
              <a:rPr lang="pt-BR" altLang="pt-BR" sz="3200" b="1" dirty="0">
                <a:solidFill>
                  <a:schemeClr val="tx2"/>
                </a:solidFill>
              </a:rPr>
              <a:t>atuadores</a:t>
            </a:r>
            <a:r>
              <a:rPr lang="pt-BR" altLang="pt-BR" sz="3200" dirty="0"/>
              <a:t>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Agentes</a:t>
            </a:r>
          </a:p>
        </p:txBody>
      </p:sp>
      <p:pic>
        <p:nvPicPr>
          <p:cNvPr id="8" name="Picture 4" descr="agent-environment">
            <a:extLst>
              <a:ext uri="{FF2B5EF4-FFF2-40B4-BE49-F238E27FC236}">
                <a16:creationId xmlns:a16="http://schemas.microsoft.com/office/drawing/2014/main" id="{BF9D4414-A0AF-427D-85AE-92427037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3" y="422681"/>
            <a:ext cx="532923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E3D1E6E-35A3-40CC-92A2-4BB8679B3073}"/>
              </a:ext>
            </a:extLst>
          </p:cNvPr>
          <p:cNvSpPr txBox="1">
            <a:spLocks/>
          </p:cNvSpPr>
          <p:nvPr/>
        </p:nvSpPr>
        <p:spPr>
          <a:xfrm>
            <a:off x="1398240" y="3081120"/>
            <a:ext cx="9840896" cy="3319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Agente humano</a:t>
            </a:r>
          </a:p>
          <a:p>
            <a:pPr lvl="1"/>
            <a:r>
              <a:rPr lang="pt-BR" altLang="pt-BR" dirty="0"/>
              <a:t>Sensores: Olhos, ouvidos e outros órgãos.</a:t>
            </a:r>
          </a:p>
          <a:p>
            <a:pPr lvl="1"/>
            <a:r>
              <a:rPr lang="pt-BR" altLang="pt-BR" dirty="0"/>
              <a:t>Atuadores: Mãos, pernas, boca e outras partes do corpo. </a:t>
            </a:r>
          </a:p>
          <a:p>
            <a:r>
              <a:rPr lang="pt-BR" altLang="pt-BR" dirty="0"/>
              <a:t>Agente robótico</a:t>
            </a:r>
          </a:p>
          <a:p>
            <a:pPr lvl="1"/>
            <a:r>
              <a:rPr lang="pt-BR" altLang="pt-BR" dirty="0"/>
              <a:t>Sensores: câmeras e detectores de infravermelho.</a:t>
            </a:r>
          </a:p>
          <a:p>
            <a:pPr lvl="1"/>
            <a:r>
              <a:rPr lang="pt-BR" altLang="pt-BR" dirty="0"/>
              <a:t>Atuadores: vários motores.</a:t>
            </a:r>
          </a:p>
          <a:p>
            <a:r>
              <a:rPr lang="pt-BR" altLang="pt-BR" dirty="0"/>
              <a:t>Agente de software</a:t>
            </a:r>
          </a:p>
          <a:p>
            <a:pPr lvl="1"/>
            <a:r>
              <a:rPr lang="pt-BR" altLang="pt-BR" dirty="0"/>
              <a:t>Sensores: entrada do teclado, conteúdo de arquivos e pacotes vindos da rede.</a:t>
            </a:r>
          </a:p>
          <a:p>
            <a:pPr lvl="1"/>
            <a:r>
              <a:rPr lang="pt-BR" altLang="pt-BR" dirty="0"/>
              <a:t>Atuadores: tela, disco, envio de pacotes pela rede. </a:t>
            </a:r>
          </a:p>
        </p:txBody>
      </p:sp>
    </p:spTree>
    <p:extLst>
      <p:ext uri="{BB962C8B-B14F-4D97-AF65-F5344CB8AC3E}">
        <p14:creationId xmlns:p14="http://schemas.microsoft.com/office/powerpoint/2010/main" val="2578268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Mapeando percepções em ações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B3CA32-5FCE-4F62-8E2C-E32C9E43B40A}"/>
              </a:ext>
            </a:extLst>
          </p:cNvPr>
          <p:cNvSpPr txBox="1">
            <a:spLocks/>
          </p:cNvSpPr>
          <p:nvPr/>
        </p:nvSpPr>
        <p:spPr>
          <a:xfrm>
            <a:off x="181988" y="1402672"/>
            <a:ext cx="8358330" cy="47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Sequência de percepções: história completa de tudo que o agente percebeu.</a:t>
            </a:r>
          </a:p>
          <a:p>
            <a:r>
              <a:rPr lang="pt-BR" altLang="pt-BR" dirty="0"/>
              <a:t>O comportamento do agente é dado abstratamente pela </a:t>
            </a:r>
            <a:r>
              <a:rPr lang="pt-BR" altLang="pt-BR" b="1" dirty="0">
                <a:solidFill>
                  <a:schemeClr val="tx2"/>
                </a:solidFill>
              </a:rPr>
              <a:t>função do agente</a:t>
            </a:r>
            <a:r>
              <a:rPr lang="pt-BR" altLang="pt-BR" dirty="0"/>
              <a:t>: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dirty="0"/>
              <a:t>				[</a:t>
            </a:r>
            <a:r>
              <a:rPr lang="pt-BR" altLang="pt-BR" i="1" dirty="0"/>
              <a:t>f</a:t>
            </a:r>
            <a:r>
              <a:rPr lang="pt-BR" altLang="pt-BR" dirty="0"/>
              <a:t>: </a:t>
            </a:r>
            <a:r>
              <a:rPr lang="pt-BR" altLang="pt-BR" dirty="0">
                <a:latin typeface="Monotype Corsiva" panose="03010101010201010101" pitchFamily="66" charset="0"/>
              </a:rPr>
              <a:t>P*</a:t>
            </a:r>
            <a:r>
              <a:rPr lang="pt-BR" altLang="pt-BR" dirty="0"/>
              <a:t> </a:t>
            </a:r>
            <a:r>
              <a:rPr lang="pt-BR" altLang="pt-BR" dirty="0">
                <a:sym typeface="Wingdings" panose="05000000000000000000" pitchFamily="2" charset="2"/>
              </a:rPr>
              <a:t></a:t>
            </a:r>
            <a:r>
              <a:rPr lang="pt-BR" altLang="pt-BR" dirty="0"/>
              <a:t> </a:t>
            </a:r>
            <a:r>
              <a:rPr lang="pt-BR" altLang="pt-BR" dirty="0">
                <a:latin typeface="Monotype Corsiva" panose="03010101010201010101" pitchFamily="66" charset="0"/>
              </a:rPr>
              <a:t>A</a:t>
            </a:r>
            <a:r>
              <a:rPr lang="pt-BR" altLang="pt-BR" dirty="0"/>
              <a:t>]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dirty="0"/>
              <a:t>	onde é a </a:t>
            </a:r>
            <a:r>
              <a:rPr lang="pt-BR" altLang="pt-BR" dirty="0">
                <a:latin typeface="Monotype Corsiva" panose="03010101010201010101" pitchFamily="66" charset="0"/>
              </a:rPr>
              <a:t>P*</a:t>
            </a:r>
            <a:r>
              <a:rPr lang="pt-BR" altLang="pt-BR" dirty="0"/>
              <a:t> é uma sequência de percepções e </a:t>
            </a:r>
            <a:r>
              <a:rPr lang="pt-BR" altLang="pt-BR" dirty="0">
                <a:latin typeface="Monotype Corsiva" panose="03010101010201010101" pitchFamily="66" charset="0"/>
              </a:rPr>
              <a:t>A </a:t>
            </a:r>
            <a:r>
              <a:rPr lang="pt-BR" altLang="pt-BR" dirty="0"/>
              <a:t>é uma ação.</a:t>
            </a:r>
          </a:p>
          <a:p>
            <a:r>
              <a:rPr lang="pt-BR" altLang="pt-BR" dirty="0"/>
              <a:t>O </a:t>
            </a:r>
            <a:r>
              <a:rPr lang="pt-BR" altLang="pt-BR" b="1" dirty="0">
                <a:solidFill>
                  <a:schemeClr val="tx2"/>
                </a:solidFill>
              </a:rPr>
              <a:t>programa do agente</a:t>
            </a:r>
            <a:r>
              <a:rPr lang="pt-BR" altLang="pt-BR" dirty="0"/>
              <a:t> roda em uma arquitetura física para produzir </a:t>
            </a:r>
            <a:r>
              <a:rPr lang="pt-BR" altLang="pt-BR" i="1" dirty="0"/>
              <a:t>f</a:t>
            </a:r>
            <a:r>
              <a:rPr lang="pt-BR" altLang="pt-BR" dirty="0"/>
              <a:t>.</a:t>
            </a:r>
          </a:p>
          <a:p>
            <a:r>
              <a:rPr lang="pt-BR" altLang="pt-BR" dirty="0"/>
              <a:t>Agente = arquitetura + programa.</a:t>
            </a:r>
          </a:p>
        </p:txBody>
      </p:sp>
      <p:pic>
        <p:nvPicPr>
          <p:cNvPr id="11" name="Picture 4" descr="vacuum2-environment">
            <a:extLst>
              <a:ext uri="{FF2B5EF4-FFF2-40B4-BE49-F238E27FC236}">
                <a16:creationId xmlns:a16="http://schemas.microsoft.com/office/drawing/2014/main" id="{78A310DB-7C28-4D42-8077-4902F235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256" y="2012561"/>
            <a:ext cx="30972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BC2D4F75-669A-480C-90EA-BF1E7E3A396E}"/>
              </a:ext>
            </a:extLst>
          </p:cNvPr>
          <p:cNvSpPr txBox="1">
            <a:spLocks/>
          </p:cNvSpPr>
          <p:nvPr/>
        </p:nvSpPr>
        <p:spPr>
          <a:xfrm>
            <a:off x="8540318" y="3946740"/>
            <a:ext cx="3767091" cy="2481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/>
              <a:t>Percepções: local e conteúdo</a:t>
            </a:r>
          </a:p>
          <a:p>
            <a:pPr lvl="1"/>
            <a:r>
              <a:rPr lang="pt-BR" altLang="pt-BR"/>
              <a:t>Exemplo: </a:t>
            </a:r>
            <a:r>
              <a:rPr lang="en-US" altLang="pt-BR"/>
              <a:t>[A</a:t>
            </a:r>
            <a:r>
              <a:rPr lang="pt-BR" altLang="pt-BR"/>
              <a:t>, sujo]</a:t>
            </a:r>
          </a:p>
          <a:p>
            <a:r>
              <a:rPr lang="pt-BR" altLang="pt-BR"/>
              <a:t>Ações: Esquerda, Direita, Aspirar, NoOp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665207F-6FD4-4F75-91A7-968DAF34E33A}"/>
              </a:ext>
            </a:extLst>
          </p:cNvPr>
          <p:cNvSpPr txBox="1">
            <a:spLocks/>
          </p:cNvSpPr>
          <p:nvPr/>
        </p:nvSpPr>
        <p:spPr>
          <a:xfrm>
            <a:off x="8540318" y="502990"/>
            <a:ext cx="350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4000" dirty="0"/>
              <a:t>Exemplo: </a:t>
            </a:r>
            <a:br>
              <a:rPr lang="pt-BR" altLang="pt-BR" sz="4000" dirty="0"/>
            </a:br>
            <a:r>
              <a:rPr lang="pt-BR" altLang="pt-BR" sz="4000" dirty="0"/>
              <a:t>O mundo do aspirador de pó</a:t>
            </a:r>
            <a:endParaRPr lang="en-US" altLang="pt-BR" sz="4000" dirty="0"/>
          </a:p>
        </p:txBody>
      </p:sp>
    </p:spTree>
    <p:extLst>
      <p:ext uri="{BB962C8B-B14F-4D97-AF65-F5344CB8AC3E}">
        <p14:creationId xmlns:p14="http://schemas.microsoft.com/office/powerpoint/2010/main" val="3232054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Agentes Racionais (1)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B3CA32-5FCE-4F62-8E2C-E32C9E43B40A}"/>
              </a:ext>
            </a:extLst>
          </p:cNvPr>
          <p:cNvSpPr txBox="1">
            <a:spLocks/>
          </p:cNvSpPr>
          <p:nvPr/>
        </p:nvSpPr>
        <p:spPr>
          <a:xfrm>
            <a:off x="181988" y="1402672"/>
            <a:ext cx="8358330" cy="47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Como preencher corretamente a tabela de ações do agente para cada situação?</a:t>
            </a:r>
          </a:p>
          <a:p>
            <a:r>
              <a:rPr lang="pt-BR" altLang="pt-BR" dirty="0"/>
              <a:t>O agente deve tomar a ação “correta” baseado no que ele percebe para ter sucesso.</a:t>
            </a:r>
          </a:p>
          <a:p>
            <a:pPr lvl="1"/>
            <a:r>
              <a:rPr lang="pt-BR" altLang="pt-BR" dirty="0"/>
              <a:t>O conceito de sucesso do agente depende uma </a:t>
            </a:r>
            <a:r>
              <a:rPr lang="pt-BR" altLang="pt-BR" b="1" dirty="0">
                <a:solidFill>
                  <a:schemeClr val="tx2"/>
                </a:solidFill>
              </a:rPr>
              <a:t>medida de desempenho</a:t>
            </a:r>
            <a:r>
              <a:rPr lang="pt-BR" altLang="pt-BR" dirty="0"/>
              <a:t> objetiva.</a:t>
            </a:r>
          </a:p>
          <a:p>
            <a:pPr lvl="2"/>
            <a:r>
              <a:rPr lang="pt-BR" altLang="pt-BR" dirty="0"/>
              <a:t>Exemplos: quantidade de sujeira aspirada, gasto de energia, gasto de tempo, quantidade de barulho gerado, etc.</a:t>
            </a:r>
          </a:p>
          <a:p>
            <a:pPr lvl="1"/>
            <a:r>
              <a:rPr lang="pt-BR" altLang="pt-BR" dirty="0"/>
              <a:t>A medida de desempenho deve refletir o resultado realmente desejado.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FA5B702-5DC9-4871-9BB9-27FF0BF84E71}"/>
              </a:ext>
            </a:extLst>
          </p:cNvPr>
          <p:cNvSpPr txBox="1">
            <a:spLocks/>
          </p:cNvSpPr>
          <p:nvPr/>
        </p:nvSpPr>
        <p:spPr>
          <a:xfrm>
            <a:off x="8710972" y="1713289"/>
            <a:ext cx="3381838" cy="4102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altLang="pt-BR" dirty="0"/>
              <a:t>Ao projetar um agente, a primeira etapa deve ser sempre especificar o </a:t>
            </a:r>
            <a:r>
              <a:rPr lang="pt-BR" altLang="pt-BR" dirty="0">
                <a:solidFill>
                  <a:schemeClr val="tx2"/>
                </a:solidFill>
              </a:rPr>
              <a:t>ambiente de tarefa</a:t>
            </a:r>
            <a:r>
              <a:rPr lang="pt-BR" altLang="pt-BR" dirty="0"/>
              <a:t>.</a:t>
            </a:r>
          </a:p>
          <a:p>
            <a:pPr lvl="1"/>
            <a:r>
              <a:rPr lang="pt-BR" altLang="pt-BR" b="1" dirty="0">
                <a:solidFill>
                  <a:schemeClr val="tx2"/>
                </a:solidFill>
              </a:rPr>
              <a:t>P</a:t>
            </a:r>
            <a:r>
              <a:rPr lang="pt-BR" altLang="pt-BR" dirty="0"/>
              <a:t>erformance = Medida de Desempenho </a:t>
            </a:r>
          </a:p>
          <a:p>
            <a:pPr lvl="1"/>
            <a:r>
              <a:rPr lang="pt-BR" altLang="pt-BR" b="1" dirty="0" err="1">
                <a:solidFill>
                  <a:schemeClr val="tx2"/>
                </a:solidFill>
              </a:rPr>
              <a:t>E</a:t>
            </a:r>
            <a:r>
              <a:rPr lang="pt-BR" altLang="pt-BR" dirty="0" err="1"/>
              <a:t>nvironment</a:t>
            </a:r>
            <a:r>
              <a:rPr lang="pt-BR" altLang="pt-BR" dirty="0"/>
              <a:t> = Ambiente</a:t>
            </a:r>
          </a:p>
          <a:p>
            <a:pPr lvl="1"/>
            <a:r>
              <a:rPr lang="pt-BR" altLang="pt-BR" b="1" dirty="0" err="1">
                <a:solidFill>
                  <a:schemeClr val="tx2"/>
                </a:solidFill>
              </a:rPr>
              <a:t>A</a:t>
            </a:r>
            <a:r>
              <a:rPr lang="pt-BR" altLang="pt-BR" dirty="0" err="1"/>
              <a:t>ctuators</a:t>
            </a:r>
            <a:r>
              <a:rPr lang="pt-BR" altLang="pt-BR" dirty="0"/>
              <a:t> = Atuadores</a:t>
            </a:r>
          </a:p>
          <a:p>
            <a:pPr lvl="1"/>
            <a:r>
              <a:rPr lang="pt-BR" altLang="pt-BR" b="1" dirty="0" err="1">
                <a:solidFill>
                  <a:schemeClr val="tx2"/>
                </a:solidFill>
              </a:rPr>
              <a:t>S</a:t>
            </a:r>
            <a:r>
              <a:rPr lang="pt-BR" altLang="pt-BR" dirty="0" err="1"/>
              <a:t>ensors</a:t>
            </a:r>
            <a:r>
              <a:rPr lang="pt-BR" altLang="pt-BR" dirty="0"/>
              <a:t> = Sensores</a:t>
            </a:r>
            <a:endParaRPr lang="en-US" altLang="pt-BR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B915680-8C9F-4368-AAFC-E5FB1E6F8D2F}"/>
              </a:ext>
            </a:extLst>
          </p:cNvPr>
          <p:cNvSpPr txBox="1">
            <a:spLocks/>
          </p:cNvSpPr>
          <p:nvPr/>
        </p:nvSpPr>
        <p:spPr>
          <a:xfrm>
            <a:off x="9575995" y="537045"/>
            <a:ext cx="14323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/>
              <a:t>PEAS</a:t>
            </a: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34130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Agentes Racionais (2)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B3CA32-5FCE-4F62-8E2C-E32C9E43B40A}"/>
              </a:ext>
            </a:extLst>
          </p:cNvPr>
          <p:cNvSpPr txBox="1">
            <a:spLocks/>
          </p:cNvSpPr>
          <p:nvPr/>
        </p:nvSpPr>
        <p:spPr>
          <a:xfrm>
            <a:off x="181988" y="1402672"/>
            <a:ext cx="8358330" cy="47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Agente racional: para cada sequência de percepções possíveis deve selecionar uma ação que se espera venha a maximizar sua medida de desempenho, dada a evidência fornecida pela </a:t>
            </a:r>
            <a:r>
              <a:rPr lang="pt-BR" altLang="pt-BR" dirty="0" err="1"/>
              <a:t>seqüência</a:t>
            </a:r>
            <a:r>
              <a:rPr lang="pt-BR" altLang="pt-BR" dirty="0"/>
              <a:t> de percepções e por qualquer conhecimento interno do agente.</a:t>
            </a:r>
          </a:p>
          <a:p>
            <a:pPr lvl="1"/>
            <a:r>
              <a:rPr lang="pt-BR" altLang="pt-BR" dirty="0"/>
              <a:t>Exercício: para que medida de desempenho o agente aspirador de pó é racional?</a:t>
            </a: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551600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Agentes Racionais (3)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B3CA32-5FCE-4F62-8E2C-E32C9E43B40A}"/>
              </a:ext>
            </a:extLst>
          </p:cNvPr>
          <p:cNvSpPr txBox="1">
            <a:spLocks/>
          </p:cNvSpPr>
          <p:nvPr/>
        </p:nvSpPr>
        <p:spPr>
          <a:xfrm>
            <a:off x="181988" y="1402672"/>
            <a:ext cx="8358330" cy="47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altLang="pt-BR" sz="2400" dirty="0"/>
              <a:t>Racionalidade é diferente de perfeição.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A racionalidade maximiza o desempenho esperado, enquanto a perfeição maximiza o desempenho real.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A escolha racional só depende das percepções até o momento.</a:t>
            </a:r>
          </a:p>
          <a:p>
            <a:pPr>
              <a:lnSpc>
                <a:spcPct val="80000"/>
              </a:lnSpc>
            </a:pPr>
            <a:r>
              <a:rPr lang="pt-BR" altLang="pt-BR" sz="2400" dirty="0"/>
              <a:t>Mas os agentes podem (e devem!) executar ações para </a:t>
            </a:r>
            <a:r>
              <a:rPr lang="pt-BR" altLang="pt-BR" sz="2400" dirty="0">
                <a:solidFill>
                  <a:schemeClr val="tx2"/>
                </a:solidFill>
              </a:rPr>
              <a:t>coleta de informações</a:t>
            </a:r>
            <a:r>
              <a:rPr lang="pt-BR" altLang="pt-BR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Um tipo importante de coleta de informação é a exploração de um ambiente desconhecido.</a:t>
            </a:r>
          </a:p>
          <a:p>
            <a:pPr>
              <a:lnSpc>
                <a:spcPct val="80000"/>
              </a:lnSpc>
            </a:pPr>
            <a:r>
              <a:rPr lang="pt-BR" altLang="pt-BR" sz="2400" dirty="0"/>
              <a:t>O agente também pode (e deve!) </a:t>
            </a:r>
            <a:r>
              <a:rPr lang="pt-BR" altLang="pt-BR" sz="2400" dirty="0">
                <a:solidFill>
                  <a:schemeClr val="tx2"/>
                </a:solidFill>
              </a:rPr>
              <a:t>aprender</a:t>
            </a:r>
            <a:r>
              <a:rPr lang="pt-BR" altLang="pt-BR" sz="2400" dirty="0"/>
              <a:t>, ou seja, modificar seu comportamento dependendo do que ele percebe ao longo do tempo.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Nesse caso o agente é chamado de </a:t>
            </a:r>
            <a:r>
              <a:rPr lang="pt-BR" altLang="pt-BR" sz="2000" dirty="0">
                <a:solidFill>
                  <a:schemeClr val="tx2"/>
                </a:solidFill>
              </a:rPr>
              <a:t>autônomo</a:t>
            </a:r>
            <a:r>
              <a:rPr lang="pt-BR" altLang="pt-BR" sz="2000" dirty="0"/>
              <a:t>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Um agente que aprende pode ter sucesso em uma ampla variedade de ambientes.</a:t>
            </a:r>
            <a:endParaRPr lang="en-US" altLang="pt-BR" sz="2000" dirty="0"/>
          </a:p>
        </p:txBody>
      </p:sp>
    </p:spTree>
    <p:extLst>
      <p:ext uri="{BB962C8B-B14F-4D97-AF65-F5344CB8AC3E}">
        <p14:creationId xmlns:p14="http://schemas.microsoft.com/office/powerpoint/2010/main" val="56499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38C0030A-8554-42E6-A10C-4B7C92192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Problemas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clássicos</a:t>
            </a:r>
            <a:endParaRPr lang="en-US" altLang="pt-BR" b="1" dirty="0">
              <a:effectLst>
                <a:outerShdw blurRad="38100" dist="38100" dir="2700000" algn="tl">
                  <a:srgbClr val="C0C0C0"/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05898917-44BB-44C5-9070-0B4049D99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pt-BR" dirty="0">
                <a:sym typeface="Wingdings" panose="05000000000000000000" pitchFamily="2" charset="2"/>
              </a:rPr>
              <a:t>Jogo dos 8 </a:t>
            </a:r>
            <a:r>
              <a:rPr lang="en-US" altLang="pt-BR" dirty="0" err="1">
                <a:sym typeface="Wingdings" panose="05000000000000000000" pitchFamily="2" charset="2"/>
              </a:rPr>
              <a:t>números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>
                <a:sym typeface="Wingdings" panose="05000000000000000000" pitchFamily="2" charset="2"/>
              </a:rPr>
              <a:t>Torre de Hanoi</a:t>
            </a:r>
          </a:p>
          <a:p>
            <a:pPr lvl="1"/>
            <a:r>
              <a:rPr lang="en-US" altLang="pt-BR" dirty="0" err="1">
                <a:sym typeface="Wingdings" panose="05000000000000000000" pitchFamily="2" charset="2"/>
              </a:rPr>
              <a:t>Missionários</a:t>
            </a:r>
            <a:r>
              <a:rPr lang="en-US" altLang="pt-BR" dirty="0">
                <a:sym typeface="Wingdings" panose="05000000000000000000" pitchFamily="2" charset="2"/>
              </a:rPr>
              <a:t> e </a:t>
            </a:r>
            <a:r>
              <a:rPr lang="en-US" altLang="pt-BR" dirty="0" err="1">
                <a:sym typeface="Wingdings" panose="05000000000000000000" pitchFamily="2" charset="2"/>
              </a:rPr>
              <a:t>Canibais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 err="1">
                <a:sym typeface="Wingdings" panose="05000000000000000000" pitchFamily="2" charset="2"/>
              </a:rPr>
              <a:t>Jarro</a:t>
            </a:r>
            <a:r>
              <a:rPr lang="en-US" altLang="pt-BR" dirty="0">
                <a:sym typeface="Wingdings" panose="05000000000000000000" pitchFamily="2" charset="2"/>
              </a:rPr>
              <a:t> d</a:t>
            </a:r>
            <a:r>
              <a:rPr lang="ja-JP" altLang="en-US" dirty="0">
                <a:latin typeface="Arial" panose="020B0604020202020204" pitchFamily="34" charset="0"/>
                <a:sym typeface="Wingdings" panose="05000000000000000000" pitchFamily="2" charset="2"/>
              </a:rPr>
              <a:t>’</a:t>
            </a:r>
            <a:r>
              <a:rPr lang="en-US" altLang="ja-JP" dirty="0" err="1">
                <a:sym typeface="Wingdings" panose="05000000000000000000" pitchFamily="2" charset="2"/>
              </a:rPr>
              <a:t>água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>
                <a:sym typeface="Wingdings" panose="05000000000000000000" pitchFamily="2" charset="2"/>
              </a:rPr>
              <a:t>Mundo do </a:t>
            </a:r>
            <a:r>
              <a:rPr lang="en-US" altLang="pt-BR" dirty="0" err="1">
                <a:sym typeface="Wingdings" panose="05000000000000000000" pitchFamily="2" charset="2"/>
              </a:rPr>
              <a:t>aspirador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>
                <a:sym typeface="Wingdings" panose="05000000000000000000" pitchFamily="2" charset="2"/>
              </a:rPr>
              <a:t>Mundo de Wumpus</a:t>
            </a:r>
          </a:p>
        </p:txBody>
      </p:sp>
      <p:sp>
        <p:nvSpPr>
          <p:cNvPr id="146436" name="Rectangle 4">
            <a:extLst>
              <a:ext uri="{FF2B5EF4-FFF2-40B4-BE49-F238E27FC236}">
                <a16:creationId xmlns:a16="http://schemas.microsoft.com/office/drawing/2014/main" id="{410384C5-E5C9-4955-B0F9-06AFCC311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675" y="1069976"/>
            <a:ext cx="4465638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¨"/>
            </a:pPr>
            <a:endParaRPr kumimoji="1" lang="en-US" altLang="pt-BR" sz="3200" b="1">
              <a:effectLst>
                <a:outerShdw blurRad="38100" dist="38100" dir="2700000" algn="tl">
                  <a:srgbClr val="C0C0C0"/>
                </a:outerShdw>
              </a:effectLst>
              <a:sym typeface="Wingdings" panose="05000000000000000000" pitchFamily="2" charset="2"/>
            </a:endParaRPr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>
                <a:sym typeface="Wingdings" panose="05000000000000000000" pitchFamily="2" charset="2"/>
              </a:rPr>
              <a:t>Mundo dos blocos </a:t>
            </a:r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>
                <a:sym typeface="Wingdings" panose="05000000000000000000" pitchFamily="2" charset="2"/>
              </a:rPr>
              <a:t>Caixeiro viajante</a:t>
            </a:r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>
                <a:sym typeface="Wingdings" panose="05000000000000000000" pitchFamily="2" charset="2"/>
              </a:rPr>
              <a:t>Labirinto</a:t>
            </a:r>
            <a:endParaRPr kumimoji="1" lang="en-US" altLang="pt-BR" sz="2800"/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/>
              <a:t>Cripto-aritmética</a:t>
            </a:r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/>
              <a:t>Problema de Einstein</a:t>
            </a:r>
          </a:p>
          <a:p>
            <a:pPr lvl="1" algn="l">
              <a:spcBef>
                <a:spcPct val="20000"/>
              </a:spcBef>
              <a:buClr>
                <a:srgbClr val="9999FF"/>
              </a:buClr>
              <a:buFont typeface="Symbol" panose="05050102010706020507" pitchFamily="18" charset="2"/>
              <a:buChar char="·"/>
            </a:pPr>
            <a:r>
              <a:rPr kumimoji="1" lang="en-US" altLang="pt-BR" sz="2800"/>
              <a:t>Xadrez, Bridge, etc</a:t>
            </a:r>
            <a:endParaRPr kumimoji="1" lang="en-US" altLang="pt-BR" sz="23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3413" y="1402672"/>
            <a:ext cx="6311472" cy="423098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133350" y="6515747"/>
            <a:ext cx="10306050" cy="255587"/>
          </a:xfrm>
        </p:spPr>
        <p:txBody>
          <a:bodyPr/>
          <a:lstStyle/>
          <a:p>
            <a:r>
              <a:rPr lang="pt-BR" b="1" dirty="0"/>
              <a:t>Introdução</a:t>
            </a:r>
            <a:r>
              <a:rPr lang="pt-BR" dirty="0"/>
              <a:t> à </a:t>
            </a:r>
            <a:r>
              <a:rPr lang="pt-BR" b="1" dirty="0"/>
              <a:t>Inteligência Artificial</a:t>
            </a:r>
            <a:r>
              <a:rPr lang="pt-BR" dirty="0"/>
              <a:t>  </a:t>
            </a:r>
            <a:r>
              <a:rPr lang="pt-BR" b="1" dirty="0"/>
              <a:t>– IIA, 2020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A90C96A-1568-4B29-8A70-BCC39672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9" y="259672"/>
            <a:ext cx="9539056" cy="1143000"/>
          </a:xfrm>
        </p:spPr>
        <p:txBody>
          <a:bodyPr>
            <a:normAutofit/>
          </a:bodyPr>
          <a:lstStyle/>
          <a:p>
            <a:r>
              <a:rPr lang="pt-BR" altLang="pt-BR" b="1" dirty="0"/>
              <a:t>Agentes Racionais (3)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B3CA32-5FCE-4F62-8E2C-E32C9E43B40A}"/>
              </a:ext>
            </a:extLst>
          </p:cNvPr>
          <p:cNvSpPr txBox="1">
            <a:spLocks/>
          </p:cNvSpPr>
          <p:nvPr/>
        </p:nvSpPr>
        <p:spPr>
          <a:xfrm>
            <a:off x="181988" y="1402672"/>
            <a:ext cx="8358330" cy="47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altLang="pt-BR" sz="2400" dirty="0"/>
              <a:t>Racionalidade é diferente de perfeição.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A racionalidade maximiza o desempenho esperado, enquanto a perfeição maximiza o desempenho real.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A escolha racional só depende das percepções até o momento.</a:t>
            </a:r>
          </a:p>
          <a:p>
            <a:pPr>
              <a:lnSpc>
                <a:spcPct val="80000"/>
              </a:lnSpc>
            </a:pPr>
            <a:r>
              <a:rPr lang="pt-BR" altLang="pt-BR" sz="2400" dirty="0"/>
              <a:t>Mas os agentes podem (e devem!) executar ações para </a:t>
            </a:r>
            <a:r>
              <a:rPr lang="pt-BR" altLang="pt-BR" sz="2400" dirty="0">
                <a:solidFill>
                  <a:schemeClr val="tx2"/>
                </a:solidFill>
              </a:rPr>
              <a:t>coleta de informações</a:t>
            </a:r>
            <a:r>
              <a:rPr lang="pt-BR" altLang="pt-BR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Um tipo importante de coleta de informação é a exploração de um ambiente desconhecido.</a:t>
            </a:r>
          </a:p>
          <a:p>
            <a:pPr>
              <a:lnSpc>
                <a:spcPct val="80000"/>
              </a:lnSpc>
            </a:pPr>
            <a:r>
              <a:rPr lang="pt-BR" altLang="pt-BR" sz="2400" dirty="0"/>
              <a:t>O agente também pode (e deve!) </a:t>
            </a:r>
            <a:r>
              <a:rPr lang="pt-BR" altLang="pt-BR" sz="2400" dirty="0">
                <a:solidFill>
                  <a:schemeClr val="tx2"/>
                </a:solidFill>
              </a:rPr>
              <a:t>aprender</a:t>
            </a:r>
            <a:r>
              <a:rPr lang="pt-BR" altLang="pt-BR" sz="2400" dirty="0"/>
              <a:t>, ou seja, modificar seu comportamento dependendo do que ele percebe ao longo do tempo.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Nesse caso o agente é chamado de </a:t>
            </a:r>
            <a:r>
              <a:rPr lang="pt-BR" altLang="pt-BR" sz="2000" dirty="0">
                <a:solidFill>
                  <a:schemeClr val="tx2"/>
                </a:solidFill>
              </a:rPr>
              <a:t>autônomo</a:t>
            </a:r>
            <a:r>
              <a:rPr lang="pt-BR" altLang="pt-BR" sz="2000" dirty="0"/>
              <a:t>.</a:t>
            </a:r>
          </a:p>
          <a:p>
            <a:pPr lvl="1">
              <a:lnSpc>
                <a:spcPct val="80000"/>
              </a:lnSpc>
            </a:pPr>
            <a:r>
              <a:rPr lang="pt-BR" altLang="pt-BR" sz="2000" dirty="0"/>
              <a:t>Um agente que aprende pode ter sucesso em uma ampla variedade de ambientes.</a:t>
            </a:r>
            <a:endParaRPr lang="en-US" altLang="pt-BR" sz="2000" dirty="0"/>
          </a:p>
        </p:txBody>
      </p:sp>
    </p:spTree>
    <p:extLst>
      <p:ext uri="{BB962C8B-B14F-4D97-AF65-F5344CB8AC3E}">
        <p14:creationId xmlns:p14="http://schemas.microsoft.com/office/powerpoint/2010/main" val="316083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28232403-E2C9-4EB7-9C54-A39CDB13B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Exemplo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: O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mundo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do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aspirador</a:t>
            </a:r>
            <a:endParaRPr lang="en-US" altLang="pt-BR" b="1" dirty="0">
              <a:effectLst>
                <a:outerShdw blurRad="38100" dist="38100" dir="2700000" algn="tl">
                  <a:srgbClr val="C0C0C0"/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2BF7527E-C9C5-45B8-8250-31CD6F871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79396"/>
            <a:ext cx="10515600" cy="4351338"/>
          </a:xfrm>
        </p:spPr>
        <p:txBody>
          <a:bodyPr/>
          <a:lstStyle/>
          <a:p>
            <a:pPr lvl="1"/>
            <a:r>
              <a:rPr lang="en-US" altLang="pt-BR" dirty="0">
                <a:sym typeface="Wingdings" panose="05000000000000000000" pitchFamily="2" charset="2"/>
              </a:rPr>
              <a:t>O </a:t>
            </a:r>
            <a:r>
              <a:rPr lang="en-US" altLang="pt-BR" dirty="0" err="1">
                <a:sym typeface="Wingdings" panose="05000000000000000000" pitchFamily="2" charset="2"/>
              </a:rPr>
              <a:t>mundo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consiste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em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duas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salas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 err="1">
                <a:sym typeface="Wingdings" panose="05000000000000000000" pitchFamily="2" charset="2"/>
              </a:rPr>
              <a:t>Cada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sala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pode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estar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suja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>
                <a:sym typeface="Wingdings" panose="05000000000000000000" pitchFamily="2" charset="2"/>
              </a:rPr>
              <a:t>O </a:t>
            </a:r>
            <a:r>
              <a:rPr lang="en-US" altLang="pt-BR" dirty="0" err="1">
                <a:sym typeface="Wingdings" panose="05000000000000000000" pitchFamily="2" charset="2"/>
              </a:rPr>
              <a:t>agente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pode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estar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em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apenas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uma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das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salas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de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cada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vez</a:t>
            </a:r>
            <a:endParaRPr lang="en-US" altLang="pt-BR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 err="1">
                <a:sym typeface="Wingdings" panose="05000000000000000000" pitchFamily="2" charset="2"/>
              </a:rPr>
              <a:t>Existem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8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estados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 </a:t>
            </a:r>
            <a:b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</a:b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possíveis</a:t>
            </a:r>
            <a:endParaRPr lang="en-US" altLang="pt-BR" b="1" dirty="0">
              <a:sym typeface="Wingdings" panose="05000000000000000000" pitchFamily="2" charset="2"/>
            </a:endParaRPr>
          </a:p>
          <a:p>
            <a:pPr lvl="1"/>
            <a:r>
              <a:rPr lang="en-US" altLang="pt-BR" dirty="0">
                <a:sym typeface="Wingdings" panose="05000000000000000000" pitchFamily="2" charset="2"/>
              </a:rPr>
              <a:t>O </a:t>
            </a:r>
            <a:r>
              <a:rPr lang="en-US" altLang="pt-BR" dirty="0" err="1">
                <a:sym typeface="Wingdings" panose="05000000000000000000" pitchFamily="2" charset="2"/>
              </a:rPr>
              <a:t>agente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sym typeface="Wingdings" panose="05000000000000000000" pitchFamily="2" charset="2"/>
              </a:rPr>
              <a:t>pode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br>
              <a:rPr lang="en-US" altLang="pt-BR" dirty="0">
                <a:sym typeface="Wingdings" panose="05000000000000000000" pitchFamily="2" charset="2"/>
              </a:rPr>
            </a:br>
            <a:r>
              <a:rPr lang="en-US" altLang="pt-BR" dirty="0" err="1">
                <a:sym typeface="Wingdings" panose="05000000000000000000" pitchFamily="2" charset="2"/>
              </a:rPr>
              <a:t>efetuar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r>
              <a:rPr lang="en-US" altLang="pt-BR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3 </a:t>
            </a:r>
            <a:r>
              <a:rPr lang="en-US" altLang="pt-BR" b="1" dirty="0" err="1">
                <a:effectLst>
                  <a:outerShdw blurRad="38100" dist="38100" dir="2700000" algn="tl">
                    <a:srgbClr val="C0C0C0"/>
                  </a:outerShdw>
                </a:effectLst>
                <a:sym typeface="Wingdings" panose="05000000000000000000" pitchFamily="2" charset="2"/>
              </a:rPr>
              <a:t>ações</a:t>
            </a:r>
            <a:r>
              <a:rPr lang="en-US" altLang="pt-BR" b="1" dirty="0">
                <a:sym typeface="Wingdings" panose="05000000000000000000" pitchFamily="2" charset="2"/>
              </a:rPr>
              <a:t>:</a:t>
            </a:r>
            <a:r>
              <a:rPr lang="en-US" altLang="pt-BR" dirty="0">
                <a:sym typeface="Wingdings" panose="05000000000000000000" pitchFamily="2" charset="2"/>
              </a:rPr>
              <a:t> </a:t>
            </a:r>
            <a:br>
              <a:rPr lang="en-US" altLang="pt-BR" dirty="0">
                <a:sym typeface="Wingdings" panose="05000000000000000000" pitchFamily="2" charset="2"/>
              </a:rPr>
            </a:br>
            <a:r>
              <a:rPr lang="en-US" altLang="pt-BR" i="1" dirty="0" err="1">
                <a:sym typeface="Wingdings" panose="05000000000000000000" pitchFamily="2" charset="2"/>
              </a:rPr>
              <a:t>Esquerda</a:t>
            </a:r>
            <a:r>
              <a:rPr lang="en-US" altLang="pt-BR" dirty="0">
                <a:sym typeface="Wingdings" panose="05000000000000000000" pitchFamily="2" charset="2"/>
              </a:rPr>
              <a:t>, </a:t>
            </a:r>
            <a:r>
              <a:rPr lang="en-US" altLang="pt-BR" i="1" dirty="0" err="1">
                <a:sym typeface="Wingdings" panose="05000000000000000000" pitchFamily="2" charset="2"/>
              </a:rPr>
              <a:t>Direita</a:t>
            </a:r>
            <a:r>
              <a:rPr lang="en-US" altLang="pt-BR" i="1" dirty="0">
                <a:sym typeface="Wingdings" panose="05000000000000000000" pitchFamily="2" charset="2"/>
              </a:rPr>
              <a:t> </a:t>
            </a:r>
            <a:r>
              <a:rPr lang="en-US" altLang="pt-BR" dirty="0">
                <a:sym typeface="Wingdings" panose="05000000000000000000" pitchFamily="2" charset="2"/>
              </a:rPr>
              <a:t>e </a:t>
            </a:r>
            <a:br>
              <a:rPr lang="en-US" altLang="pt-BR" dirty="0">
                <a:sym typeface="Wingdings" panose="05000000000000000000" pitchFamily="2" charset="2"/>
              </a:rPr>
            </a:br>
            <a:r>
              <a:rPr lang="en-US" altLang="pt-BR" i="1" dirty="0" err="1">
                <a:sym typeface="Wingdings" panose="05000000000000000000" pitchFamily="2" charset="2"/>
              </a:rPr>
              <a:t>Limpar</a:t>
            </a:r>
            <a:endParaRPr lang="en-US" altLang="pt-BR" b="1" dirty="0">
              <a:effectLst>
                <a:outerShdw blurRad="38100" dist="38100" dir="2700000" algn="tl">
                  <a:srgbClr val="C0C0C0"/>
                </a:outerShdw>
              </a:effectLst>
              <a:sym typeface="Wingdings" panose="05000000000000000000" pitchFamily="2" charset="2"/>
            </a:endParaRPr>
          </a:p>
        </p:txBody>
      </p:sp>
      <p:pic>
        <p:nvPicPr>
          <p:cNvPr id="147461" name="Picture 5">
            <a:extLst>
              <a:ext uri="{FF2B5EF4-FFF2-40B4-BE49-F238E27FC236}">
                <a16:creationId xmlns:a16="http://schemas.microsoft.com/office/drawing/2014/main" id="{3D6B04D4-AEE9-4ADA-98EC-EA5CF68B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86" y="3211110"/>
            <a:ext cx="4805362" cy="2989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98A482C9-36BE-4510-837E-4F7685CC0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que é um problema em IA?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8478B96F-21B5-4ABC-A492-5E4889E5A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b="1"/>
              <a:t>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problema </a:t>
            </a:r>
            <a:r>
              <a:rPr lang="pt-BR" altLang="pt-BR" b="1"/>
              <a:t>em IA é definido em termos de...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(1) Um </a:t>
            </a:r>
            <a:r>
              <a:rPr lang="pt-BR" altLang="pt-BR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espaço de estados</a:t>
            </a:r>
            <a:r>
              <a:rPr lang="pt-BR" altLang="pt-BR"/>
              <a:t> possíveis, incluindo:</a:t>
            </a:r>
          </a:p>
          <a:p>
            <a:pPr marL="1085850" lvl="2"/>
            <a:r>
              <a:rPr lang="pt-BR" altLang="pt-BR"/>
              <a:t>um estado inicial</a:t>
            </a:r>
          </a:p>
          <a:p>
            <a:pPr marL="1085850" lvl="2"/>
            <a:r>
              <a:rPr lang="pt-BR" altLang="pt-BR"/>
              <a:t>um (ou mais) estado final = objetivo</a:t>
            </a:r>
          </a:p>
          <a:p>
            <a:pPr marL="1085850" lvl="2"/>
            <a:r>
              <a:rPr lang="pt-BR" altLang="pt-BR"/>
              <a:t>espaço de estados: </a:t>
            </a:r>
            <a:r>
              <a:rPr lang="pt-BR" altLang="pt-BR" i="1"/>
              <a:t>todas as cidades da região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endParaRPr lang="pt-BR" altLang="pt-BR" u="sng"/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1</a:t>
            </a:r>
            <a:r>
              <a:rPr lang="pt-BR" altLang="pt-BR"/>
              <a:t>: dirigir de Brasília a Goiânia</a:t>
            </a:r>
          </a:p>
          <a:p>
            <a:pPr lvl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pt-BR" altLang="pt-BR" u="sng"/>
              <a:t>	</a:t>
            </a:r>
            <a:r>
              <a:rPr lang="pt-BR" altLang="pt-BR" b="1"/>
              <a:t>Exemplo</a:t>
            </a:r>
            <a:r>
              <a:rPr lang="pt-BR" altLang="pt-BR" b="1" baseline="-25000"/>
              <a:t>2</a:t>
            </a:r>
            <a:r>
              <a:rPr lang="pt-BR" altLang="pt-BR"/>
              <a:t>: jogo de 8 números</a:t>
            </a:r>
          </a:p>
        </p:txBody>
      </p:sp>
      <p:graphicFrame>
        <p:nvGraphicFramePr>
          <p:cNvPr id="148516" name="Object 36">
            <a:extLst>
              <a:ext uri="{FF2B5EF4-FFF2-40B4-BE49-F238E27FC236}">
                <a16:creationId xmlns:a16="http://schemas.microsoft.com/office/drawing/2014/main" id="{E3B52167-8F3E-4965-9E81-97547738AE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8439" y="4616451"/>
          <a:ext cx="28209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Figura" r:id="rId3" imgW="3904488" imgH="1694688" progId="Word.Picture.8">
                  <p:embed/>
                </p:oleObj>
              </mc:Choice>
              <mc:Fallback>
                <p:oleObj name="Figura" r:id="rId3" imgW="3904488" imgH="1694688" progId="Word.Picture.8">
                  <p:embed/>
                  <p:pic>
                    <p:nvPicPr>
                      <p:cNvPr id="148516" name="Object 36">
                        <a:extLst>
                          <a:ext uri="{FF2B5EF4-FFF2-40B4-BE49-F238E27FC236}">
                            <a16:creationId xmlns:a16="http://schemas.microsoft.com/office/drawing/2014/main" id="{E3B52167-8F3E-4965-9E81-97547738AE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439" y="4616451"/>
                        <a:ext cx="282098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66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animBg="1" autoUpdateAnimBg="0"/>
      <p:bldP spid="148483" grpId="0" build="p" autoUpdateAnimBg="0" advAuto="0"/>
    </p:bldLst>
  </p:timing>
</p:sld>
</file>

<file path=ppt/theme/theme1.xml><?xml version="1.0" encoding="utf-8"?>
<a:theme xmlns:a="http://schemas.openxmlformats.org/drawingml/2006/main" name="Tema do Office">
  <a:themeElements>
    <a:clrScheme name="Finatec">
      <a:dk1>
        <a:srgbClr val="2E495E"/>
      </a:dk1>
      <a:lt1>
        <a:sysClr val="window" lastClr="FFFFFF"/>
      </a:lt1>
      <a:dk2>
        <a:srgbClr val="2E495E"/>
      </a:dk2>
      <a:lt2>
        <a:srgbClr val="9F9D9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4835</Words>
  <Application>Microsoft Office PowerPoint</Application>
  <PresentationFormat>Widescreen</PresentationFormat>
  <Paragraphs>644</Paragraphs>
  <Slides>70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4</vt:i4>
      </vt:variant>
      <vt:variant>
        <vt:lpstr>Títulos de slides</vt:lpstr>
      </vt:variant>
      <vt:variant>
        <vt:i4>70</vt:i4>
      </vt:variant>
    </vt:vector>
  </HeadingPairs>
  <TitlesOfParts>
    <vt:vector size="81" baseType="lpstr">
      <vt:lpstr>Arial</vt:lpstr>
      <vt:lpstr>Calibri</vt:lpstr>
      <vt:lpstr>Courier New</vt:lpstr>
      <vt:lpstr>Monotype Corsiva</vt:lpstr>
      <vt:lpstr>Symbol</vt:lpstr>
      <vt:lpstr>Times New Roman</vt:lpstr>
      <vt:lpstr>Tema do Office</vt:lpstr>
      <vt:lpstr>Documento</vt:lpstr>
      <vt:lpstr>Figura</vt:lpstr>
      <vt:lpstr>Imagem de bitmap</vt:lpstr>
      <vt:lpstr>Image</vt:lpstr>
      <vt:lpstr> 316024  Inteligência Artificial    Turma A, 01/2022</vt:lpstr>
      <vt:lpstr>Resolução de problemas por meio de busca</vt:lpstr>
      <vt:lpstr>Problema de IA</vt:lpstr>
      <vt:lpstr>O agente solucionador de problemas ...</vt:lpstr>
      <vt:lpstr>Métodos de Busca</vt:lpstr>
      <vt:lpstr>Espaço de problemas</vt:lpstr>
      <vt:lpstr>Problemas clássicos</vt:lpstr>
      <vt:lpstr>Exemplo: O mundo do aspirador</vt:lpstr>
      <vt:lpstr>O que é um problema em IA?</vt:lpstr>
      <vt:lpstr>O que é um problema em IA?</vt:lpstr>
      <vt:lpstr>O que é um problema em IA?</vt:lpstr>
      <vt:lpstr>Como formular um problema?</vt:lpstr>
      <vt:lpstr>Exemplos de formulação de problemas</vt:lpstr>
      <vt:lpstr>Exemplos de formulação de problemas</vt:lpstr>
      <vt:lpstr>Exemplos de formulação de problemas</vt:lpstr>
      <vt:lpstr>Alguns problemas do mundo real</vt:lpstr>
      <vt:lpstr>Desempenho de um algoritmo de busca</vt:lpstr>
      <vt:lpstr>Como formular um problema?</vt:lpstr>
      <vt:lpstr>Como escolher estados e ações? </vt:lpstr>
      <vt:lpstr>Como formular um problema?</vt:lpstr>
      <vt:lpstr>Como formular um problema?</vt:lpstr>
      <vt:lpstr>Como formular um problema?</vt:lpstr>
      <vt:lpstr>Problemas de estados simples</vt:lpstr>
      <vt:lpstr>Problemas de estados múltiplos</vt:lpstr>
      <vt:lpstr>Problemas de estados múltiplos</vt:lpstr>
      <vt:lpstr>Como formular um problema?</vt:lpstr>
      <vt:lpstr>Problemas contingenciais</vt:lpstr>
      <vt:lpstr>Problemas exploratórios</vt:lpstr>
      <vt:lpstr>Implementação</vt:lpstr>
      <vt:lpstr>Implementação</vt:lpstr>
      <vt:lpstr>Implementação</vt:lpstr>
      <vt:lpstr>Como procurar a solução de um problema?</vt:lpstr>
      <vt:lpstr>Como procurar a solução de um problema?</vt:lpstr>
      <vt:lpstr>Satisfação de restrições</vt:lpstr>
      <vt:lpstr>Satisfação de restrições</vt:lpstr>
      <vt:lpstr>Satisfação de restrições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Busca cega (ou exaustiva)</vt:lpstr>
      <vt:lpstr>Agente</vt:lpstr>
      <vt:lpstr>Agentes</vt:lpstr>
      <vt:lpstr>Mapeando percepções em ações</vt:lpstr>
      <vt:lpstr>Agentes Racionais (1)</vt:lpstr>
      <vt:lpstr>Agentes Racionais (2)</vt:lpstr>
      <vt:lpstr>Agentes Racionais (3)</vt:lpstr>
      <vt:lpstr>Agentes Racionais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Vilela de Oliveira</dc:creator>
  <cp:lastModifiedBy>Alex A. Bernardes</cp:lastModifiedBy>
  <cp:revision>214</cp:revision>
  <dcterms:created xsi:type="dcterms:W3CDTF">2018-11-12T17:39:17Z</dcterms:created>
  <dcterms:modified xsi:type="dcterms:W3CDTF">2022-06-16T17:00:01Z</dcterms:modified>
</cp:coreProperties>
</file>